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9" r:id="rId3"/>
    <p:sldId id="269" r:id="rId4"/>
    <p:sldId id="268" r:id="rId5"/>
    <p:sldId id="324" r:id="rId6"/>
    <p:sldId id="333" r:id="rId7"/>
    <p:sldId id="257" r:id="rId8"/>
    <p:sldId id="297" r:id="rId9"/>
    <p:sldId id="258" r:id="rId10"/>
    <p:sldId id="298" r:id="rId11"/>
    <p:sldId id="325" r:id="rId12"/>
    <p:sldId id="326" r:id="rId13"/>
    <p:sldId id="260" r:id="rId14"/>
    <p:sldId id="263" r:id="rId15"/>
    <p:sldId id="299" r:id="rId16"/>
    <p:sldId id="270" r:id="rId17"/>
    <p:sldId id="275" r:id="rId18"/>
    <p:sldId id="276" r:id="rId19"/>
    <p:sldId id="277" r:id="rId20"/>
    <p:sldId id="278" r:id="rId21"/>
    <p:sldId id="272" r:id="rId22"/>
    <p:sldId id="327" r:id="rId23"/>
    <p:sldId id="279" r:id="rId24"/>
    <p:sldId id="300" r:id="rId25"/>
    <p:sldId id="280" r:id="rId26"/>
    <p:sldId id="301" r:id="rId27"/>
    <p:sldId id="281" r:id="rId28"/>
    <p:sldId id="302" r:id="rId29"/>
    <p:sldId id="282" r:id="rId30"/>
    <p:sldId id="303" r:id="rId31"/>
    <p:sldId id="283" r:id="rId32"/>
    <p:sldId id="320" r:id="rId33"/>
    <p:sldId id="284" r:id="rId34"/>
    <p:sldId id="285" r:id="rId35"/>
    <p:sldId id="310" r:id="rId36"/>
    <p:sldId id="330" r:id="rId37"/>
    <p:sldId id="331" r:id="rId38"/>
    <p:sldId id="328" r:id="rId39"/>
    <p:sldId id="332" r:id="rId40"/>
    <p:sldId id="329" r:id="rId41"/>
    <p:sldId id="286" r:id="rId42"/>
    <p:sldId id="287" r:id="rId43"/>
    <p:sldId id="311" r:id="rId44"/>
    <p:sldId id="321" r:id="rId45"/>
    <p:sldId id="322" r:id="rId46"/>
    <p:sldId id="323" r:id="rId47"/>
    <p:sldId id="296" r:id="rId48"/>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513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513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b="1"/>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ABBE3B4B-6DA9-445E-B896-472AA41CC4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E93E944-8F83-4FC0-812F-C09FA5B382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084CD7D-2234-4CF3-8AEA-ADB71D1562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62B1CBF-0CA7-4282-A755-F6AAEE44742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B27A2E-7B35-418E-8B23-0ED9F88D0F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5588"/>
            <a:ext cx="4038600" cy="5103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5588"/>
            <a:ext cx="4038600" cy="5103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CEB2113-A22F-4341-9D44-EF439C3AF2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2B09CFE-EE31-48C7-A38A-2119386E26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255A3E80-C587-4426-9051-0A0FF0870D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DCACB68-72FA-427B-9BE2-38C3482DEB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E5777E7-2D01-4B09-8BAC-2E0EA19A77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5A5526E-7F1F-46E0-B77F-FA268EAA37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071563" y="304800"/>
            <a:ext cx="7615237" cy="1106488"/>
            <a:chOff x="675" y="192"/>
            <a:chExt cx="4797" cy="697"/>
          </a:xfrm>
        </p:grpSpPr>
        <p:sp>
          <p:nvSpPr>
            <p:cNvPr id="2"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4099" name="Rectangle 8"/>
          <p:cNvSpPr>
            <a:spLocks noGrp="1" noChangeArrowheads="1"/>
          </p:cNvSpPr>
          <p:nvPr>
            <p:ph type="body" idx="1"/>
          </p:nvPr>
        </p:nvSpPr>
        <p:spPr bwMode="auto">
          <a:xfrm>
            <a:off x="457200" y="1525588"/>
            <a:ext cx="8229600" cy="5103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410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410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6C9D604-DABB-41A0-9BCE-ECAFF35DAB94}" type="slidenum">
              <a:rPr lang="en-US"/>
              <a:pPr>
                <a:defRPr/>
              </a:pPr>
              <a:t>‹#›</a:t>
            </a:fld>
            <a:endParaRPr lang="en-US"/>
          </a:p>
        </p:txBody>
      </p:sp>
      <p:sp>
        <p:nvSpPr>
          <p:cNvPr id="4103"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fontAlgn="base">
        <a:spcBef>
          <a:spcPct val="0"/>
        </a:spcBef>
        <a:spcAft>
          <a:spcPct val="0"/>
        </a:spcAft>
        <a:defRPr sz="3800" b="1">
          <a:solidFill>
            <a:schemeClr val="tx2"/>
          </a:solidFill>
          <a:latin typeface="Arial" charset="0"/>
        </a:defRPr>
      </a:lvl6pPr>
      <a:lvl7pPr marL="914400" algn="l" rtl="0" fontAlgn="base">
        <a:spcBef>
          <a:spcPct val="0"/>
        </a:spcBef>
        <a:spcAft>
          <a:spcPct val="0"/>
        </a:spcAft>
        <a:defRPr sz="3800" b="1">
          <a:solidFill>
            <a:schemeClr val="tx2"/>
          </a:solidFill>
          <a:latin typeface="Arial" charset="0"/>
        </a:defRPr>
      </a:lvl7pPr>
      <a:lvl8pPr marL="1371600" algn="l" rtl="0" fontAlgn="base">
        <a:spcBef>
          <a:spcPct val="0"/>
        </a:spcBef>
        <a:spcAft>
          <a:spcPct val="0"/>
        </a:spcAft>
        <a:defRPr sz="3800" b="1">
          <a:solidFill>
            <a:schemeClr val="tx2"/>
          </a:solidFill>
          <a:latin typeface="Arial" charset="0"/>
        </a:defRPr>
      </a:lvl8pPr>
      <a:lvl9pPr marL="1828800" algn="l" rtl="0" fontAlgn="base">
        <a:spcBef>
          <a:spcPct val="0"/>
        </a:spcBef>
        <a:spcAft>
          <a:spcPct val="0"/>
        </a:spcAft>
        <a:defRPr sz="3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23f1jvGUWJs&amp;sns=e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0.jpe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jpeg"/><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3.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jpeg"/><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7.jpeg"/><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8.jpeg"/><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9.jpeg"/><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0.jpeg"/><Relationship Id="rId4" Type="http://schemas.openxmlformats.org/officeDocument/2006/relationships/image" Target="../media/image17.wmf"/></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9.jpeg"/><Relationship Id="rId4" Type="http://schemas.openxmlformats.org/officeDocument/2006/relationships/image" Target="../media/image3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aRhkQTQxm4w&amp;sns=e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dirty="0" smtClean="0"/>
              <a:t>Conceptual Dynamics</a:t>
            </a:r>
            <a:br>
              <a:rPr lang="en-US" dirty="0" smtClean="0"/>
            </a:br>
            <a:endParaRPr lang="en-US" sz="3600" b="0" dirty="0" smtClean="0"/>
          </a:p>
        </p:txBody>
      </p:sp>
      <p:sp>
        <p:nvSpPr>
          <p:cNvPr id="6147" name="Rectangle 3"/>
          <p:cNvSpPr>
            <a:spLocks noGrp="1" noChangeArrowheads="1"/>
          </p:cNvSpPr>
          <p:nvPr>
            <p:ph type="subTitle" idx="1"/>
          </p:nvPr>
        </p:nvSpPr>
        <p:spPr/>
        <p:txBody>
          <a:bodyPr/>
          <a:lstStyle/>
          <a:p>
            <a:pPr eaLnBrk="1" hangingPunct="1"/>
            <a:r>
              <a:rPr lang="en-US" u="sng" dirty="0" smtClean="0"/>
              <a:t>Part II: Kinematics of Particles</a:t>
            </a:r>
          </a:p>
          <a:p>
            <a:pPr eaLnBrk="1" hangingPunct="1"/>
            <a:r>
              <a:rPr lang="en-US" dirty="0" smtClean="0"/>
              <a:t>Chapter 3</a:t>
            </a:r>
          </a:p>
          <a:p>
            <a:pPr eaLnBrk="1" hangingPunct="1"/>
            <a:r>
              <a:rPr lang="en-US" dirty="0" smtClean="0"/>
              <a:t>Kinematics of Particles</a:t>
            </a:r>
          </a:p>
          <a:p>
            <a:pPr eaLnBrk="1" hangingPunct="1"/>
            <a:r>
              <a:rPr lang="en-US" dirty="0" smtClean="0"/>
              <a:t>Plane Curvilinear Motion</a:t>
            </a:r>
          </a:p>
          <a:p>
            <a:pPr eaLnBrk="1" hangingPunct="1"/>
            <a:r>
              <a:rPr lang="en-US" dirty="0" smtClean="0">
                <a:solidFill>
                  <a:schemeClr val="accent5">
                    <a:lumMod val="75000"/>
                  </a:schemeClr>
                </a:solidFill>
              </a:rPr>
              <a:t>Projectile Motion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t>Conceptual Example 3.2-1</a:t>
            </a:r>
          </a:p>
        </p:txBody>
      </p:sp>
      <p:sp>
        <p:nvSpPr>
          <p:cNvPr id="1028" name="Rectangle 3"/>
          <p:cNvSpPr>
            <a:spLocks noGrp="1" noChangeArrowheads="1"/>
          </p:cNvSpPr>
          <p:nvPr>
            <p:ph type="body" idx="1"/>
          </p:nvPr>
        </p:nvSpPr>
        <p:spPr/>
        <p:txBody>
          <a:bodyPr/>
          <a:lstStyle/>
          <a:p>
            <a:pPr eaLnBrk="1" hangingPunct="1"/>
            <a:r>
              <a:rPr lang="en-US" dirty="0" smtClean="0"/>
              <a:t>Does mass influence a falling object’s velocity? </a:t>
            </a:r>
          </a:p>
        </p:txBody>
      </p:sp>
      <p:sp>
        <p:nvSpPr>
          <p:cNvPr id="1030" name="Text Box 5"/>
          <p:cNvSpPr txBox="1">
            <a:spLocks noChangeArrowheads="1"/>
          </p:cNvSpPr>
          <p:nvPr/>
        </p:nvSpPr>
        <p:spPr bwMode="auto">
          <a:xfrm>
            <a:off x="939800" y="4887913"/>
            <a:ext cx="639763" cy="519112"/>
          </a:xfrm>
          <a:prstGeom prst="rect">
            <a:avLst/>
          </a:prstGeom>
          <a:solidFill>
            <a:schemeClr val="accent1"/>
          </a:solidFill>
          <a:ln w="9525">
            <a:noFill/>
            <a:miter lim="800000"/>
            <a:headEnd/>
            <a:tailEnd/>
          </a:ln>
        </p:spPr>
        <p:txBody>
          <a:bodyPr wrap="none">
            <a:spAutoFit/>
          </a:bodyPr>
          <a:lstStyle/>
          <a:p>
            <a:pPr eaLnBrk="1" hangingPunct="1"/>
            <a:r>
              <a:rPr lang="en-US" sz="2800"/>
              <a:t>No</a:t>
            </a:r>
          </a:p>
        </p:txBody>
      </p:sp>
      <p:graphicFrame>
        <p:nvGraphicFramePr>
          <p:cNvPr id="52231" name="Object 7"/>
          <p:cNvGraphicFramePr>
            <a:graphicFrameLocks noChangeAspect="1"/>
          </p:cNvGraphicFramePr>
          <p:nvPr/>
        </p:nvGraphicFramePr>
        <p:xfrm>
          <a:off x="391136" y="2729280"/>
          <a:ext cx="4397375" cy="1720850"/>
        </p:xfrm>
        <a:graphic>
          <a:graphicData uri="http://schemas.openxmlformats.org/presentationml/2006/ole">
            <mc:AlternateContent xmlns:mc="http://schemas.openxmlformats.org/markup-compatibility/2006">
              <mc:Choice xmlns:v="urn:schemas-microsoft-com:vml" Requires="v">
                <p:oleObj spid="_x0000_s61445" name="Equation" r:id="rId3" imgW="1752480" imgH="685800" progId="Equation.DSMT4">
                  <p:embed/>
                </p:oleObj>
              </mc:Choice>
              <mc:Fallback>
                <p:oleObj name="Equation" r:id="rId3" imgW="1752480" imgH="6858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36" y="2729280"/>
                        <a:ext cx="4397375" cy="172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moon.jpg"/>
          <p:cNvPicPr>
            <a:picLocks noChangeAspect="1"/>
          </p:cNvPicPr>
          <p:nvPr/>
        </p:nvPicPr>
        <p:blipFill>
          <a:blip r:embed="rId5" cstate="print"/>
          <a:stretch>
            <a:fillRect/>
          </a:stretch>
        </p:blipFill>
        <p:spPr>
          <a:xfrm>
            <a:off x="4985239" y="2098148"/>
            <a:ext cx="4020546" cy="46421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t>Conceptual Example 3.2-1</a:t>
            </a:r>
          </a:p>
        </p:txBody>
      </p:sp>
      <p:sp>
        <p:nvSpPr>
          <p:cNvPr id="1028" name="Rectangle 3"/>
          <p:cNvSpPr>
            <a:spLocks noGrp="1" noChangeArrowheads="1"/>
          </p:cNvSpPr>
          <p:nvPr>
            <p:ph type="body" idx="1"/>
          </p:nvPr>
        </p:nvSpPr>
        <p:spPr/>
        <p:txBody>
          <a:bodyPr/>
          <a:lstStyle/>
          <a:p>
            <a:pPr eaLnBrk="1" hangingPunct="1"/>
            <a:r>
              <a:rPr lang="en-US" dirty="0" smtClean="0"/>
              <a:t>When would the size and shape of an object affect the speed at which an object falls?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t>Conceptual Example 3.2-1</a:t>
            </a:r>
          </a:p>
        </p:txBody>
      </p:sp>
      <p:sp>
        <p:nvSpPr>
          <p:cNvPr id="1028" name="Rectangle 3"/>
          <p:cNvSpPr>
            <a:spLocks noGrp="1" noChangeArrowheads="1"/>
          </p:cNvSpPr>
          <p:nvPr>
            <p:ph type="body" idx="1"/>
          </p:nvPr>
        </p:nvSpPr>
        <p:spPr/>
        <p:txBody>
          <a:bodyPr/>
          <a:lstStyle/>
          <a:p>
            <a:pPr eaLnBrk="1" hangingPunct="1"/>
            <a:r>
              <a:rPr lang="en-US" dirty="0" smtClean="0"/>
              <a:t>When would the size and shape of an object affect the speed at which an object falls? </a:t>
            </a:r>
          </a:p>
        </p:txBody>
      </p:sp>
      <p:sp>
        <p:nvSpPr>
          <p:cNvPr id="1030" name="Text Box 5"/>
          <p:cNvSpPr txBox="1">
            <a:spLocks noChangeArrowheads="1"/>
          </p:cNvSpPr>
          <p:nvPr/>
        </p:nvSpPr>
        <p:spPr bwMode="auto">
          <a:xfrm>
            <a:off x="860670" y="3199790"/>
            <a:ext cx="7922846" cy="2246769"/>
          </a:xfrm>
          <a:prstGeom prst="rect">
            <a:avLst/>
          </a:prstGeom>
          <a:solidFill>
            <a:schemeClr val="accent1"/>
          </a:solidFill>
          <a:ln w="9525">
            <a:noFill/>
            <a:miter lim="800000"/>
            <a:headEnd/>
            <a:tailEnd/>
          </a:ln>
        </p:spPr>
        <p:txBody>
          <a:bodyPr wrap="square">
            <a:spAutoFit/>
          </a:bodyPr>
          <a:lstStyle/>
          <a:p>
            <a:pPr eaLnBrk="1" hangingPunct="1"/>
            <a:r>
              <a:rPr lang="en-US" sz="2800" dirty="0" smtClean="0"/>
              <a:t>When air resistance is significant and cannot be neglected.</a:t>
            </a:r>
          </a:p>
          <a:p>
            <a:pPr eaLnBrk="1" hangingPunct="1"/>
            <a:endParaRPr lang="en-US" sz="2800" dirty="0" smtClean="0"/>
          </a:p>
          <a:p>
            <a:pPr eaLnBrk="1" hangingPunct="1"/>
            <a:r>
              <a:rPr lang="en-US" sz="2800" dirty="0" smtClean="0">
                <a:hlinkClick r:id="rId2"/>
              </a:rPr>
              <a:t>Magnus Force Video</a:t>
            </a:r>
            <a:endParaRPr lang="en-US" sz="2800" dirty="0"/>
          </a:p>
          <a:p>
            <a:pPr eaLnBrk="1" hangingPunct="1"/>
            <a:endParaRPr lang="en-US" sz="2800" dirty="0"/>
          </a:p>
        </p:txBody>
      </p:sp>
      <p:pic>
        <p:nvPicPr>
          <p:cNvPr id="7" name="Picture 6" descr="curv_proj_cex1b.jpg"/>
          <p:cNvPicPr>
            <a:picLocks noChangeAspect="1"/>
          </p:cNvPicPr>
          <p:nvPr/>
        </p:nvPicPr>
        <p:blipFill rotWithShape="1">
          <a:blip r:embed="rId3" cstate="print"/>
          <a:srcRect t="18361" b="20293"/>
          <a:stretch/>
        </p:blipFill>
        <p:spPr>
          <a:xfrm>
            <a:off x="860670" y="5106258"/>
            <a:ext cx="4987349" cy="16310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a:pPr>
            <a:r>
              <a:rPr lang="en-US" dirty="0" smtClean="0"/>
              <a:t>Motion in the </a:t>
            </a:r>
            <a:r>
              <a:rPr lang="en-US" i="1" dirty="0" smtClean="0">
                <a:latin typeface="Times New Roman" pitchFamily="18" charset="0"/>
              </a:rPr>
              <a:t>x</a:t>
            </a:r>
            <a:r>
              <a:rPr lang="en-US" dirty="0" smtClean="0"/>
              <a:t> and </a:t>
            </a:r>
            <a:r>
              <a:rPr lang="en-US" i="1" dirty="0" smtClean="0">
                <a:latin typeface="Times New Roman" pitchFamily="18" charset="0"/>
              </a:rPr>
              <a:t>y</a:t>
            </a:r>
            <a:r>
              <a:rPr lang="en-US" dirty="0" smtClean="0"/>
              <a:t> directions are independent.</a:t>
            </a:r>
          </a:p>
          <a:p>
            <a:pPr eaLnBrk="1" hangingPunct="1"/>
            <a:endParaRPr lang="en-US" dirty="0" smtClean="0"/>
          </a:p>
        </p:txBody>
      </p:sp>
      <p:sp>
        <p:nvSpPr>
          <p:cNvPr id="10246" name="Rectangle 6"/>
          <p:cNvSpPr>
            <a:spLocks noChangeArrowheads="1"/>
          </p:cNvSpPr>
          <p:nvPr/>
        </p:nvSpPr>
        <p:spPr bwMode="auto">
          <a:xfrm>
            <a:off x="0" y="0"/>
            <a:ext cx="9144000" cy="0"/>
          </a:xfrm>
          <a:prstGeom prst="rect">
            <a:avLst/>
          </a:prstGeom>
          <a:noFill/>
          <a:ln w="28575" cap="flat" cmpd="sng">
            <a:noFill/>
            <a:prstDash val="solid"/>
            <a:miter lim="800000"/>
            <a:headEnd type="none" w="med" len="med"/>
            <a:tailEnd type="none" w="med" len="lg"/>
          </a:ln>
          <a:effectLst/>
        </p:spPr>
        <p:txBody>
          <a:bodyPr vert="horz" wrap="none" lIns="91440" tIns="45720" rIns="91440" bIns="45720" numCol="1" anchor="ctr" anchorCtr="0" compatLnSpc="1">
            <a:prstTxWarp prst="textNoShape">
              <a:avLst/>
            </a:prstTxWarp>
            <a:spAutoFit/>
          </a:bodyPr>
          <a:lstStyle/>
          <a:p>
            <a:endParaRPr lang="en-US"/>
          </a:p>
        </p:txBody>
      </p:sp>
      <p:sp>
        <p:nvSpPr>
          <p:cNvPr id="10248" name="Rectangle 8"/>
          <p:cNvSpPr>
            <a:spLocks noChangeArrowheads="1"/>
          </p:cNvSpPr>
          <p:nvPr/>
        </p:nvSpPr>
        <p:spPr bwMode="auto">
          <a:xfrm>
            <a:off x="0" y="0"/>
            <a:ext cx="9144000" cy="0"/>
          </a:xfrm>
          <a:prstGeom prst="rect">
            <a:avLst/>
          </a:prstGeom>
          <a:noFill/>
          <a:ln w="28575" cap="flat" cmpd="sng">
            <a:noFill/>
            <a:prstDash val="solid"/>
            <a:miter lim="800000"/>
            <a:headEnd type="none" w="med" len="med"/>
            <a:tailEnd type="none" w="med" len="lg"/>
          </a:ln>
          <a:effectLst/>
        </p:spPr>
        <p:txBody>
          <a:bodyPr vert="horz" wrap="none" lIns="91440" tIns="45720" rIns="91440" bIns="45720" numCol="1" anchor="ctr" anchorCtr="0" compatLnSpc="1">
            <a:prstTxWarp prst="textNoShape">
              <a:avLst/>
            </a:prstTxWarp>
            <a:spAutoFit/>
          </a:bodyPr>
          <a:lstStyle/>
          <a:p>
            <a:endParaRPr lang="en-US"/>
          </a:p>
        </p:txBody>
      </p:sp>
      <p:sp>
        <p:nvSpPr>
          <p:cNvPr id="10250" name="Rectangle 10"/>
          <p:cNvSpPr>
            <a:spLocks noChangeArrowheads="1"/>
          </p:cNvSpPr>
          <p:nvPr/>
        </p:nvSpPr>
        <p:spPr bwMode="auto">
          <a:xfrm>
            <a:off x="0" y="0"/>
            <a:ext cx="9144000" cy="0"/>
          </a:xfrm>
          <a:prstGeom prst="rect">
            <a:avLst/>
          </a:prstGeom>
          <a:noFill/>
          <a:ln w="28575" cap="flat" cmpd="sng">
            <a:noFill/>
            <a:prstDash val="solid"/>
            <a:miter lim="800000"/>
            <a:headEnd type="none" w="med" len="med"/>
            <a:tailEnd type="none" w="med" len="lg"/>
          </a:ln>
          <a:effectLst/>
        </p:spPr>
        <p:txBody>
          <a:bodyPr vert="horz" wrap="none" lIns="91440" tIns="45720" rIns="91440" bIns="45720" numCol="1" anchor="ctr" anchorCtr="0" compatLnSpc="1">
            <a:prstTxWarp prst="textNoShape">
              <a:avLst/>
            </a:prstTxWarp>
            <a:spAutoFit/>
          </a:bodyPr>
          <a:lstStyle/>
          <a:p>
            <a:endParaRPr lang="en-US"/>
          </a:p>
        </p:txBody>
      </p:sp>
      <p:sp>
        <p:nvSpPr>
          <p:cNvPr id="102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10"/>
          <p:cNvGraphicFramePr>
            <a:graphicFrameLocks noChangeAspect="1"/>
          </p:cNvGraphicFramePr>
          <p:nvPr/>
        </p:nvGraphicFramePr>
        <p:xfrm>
          <a:off x="4141694" y="2868707"/>
          <a:ext cx="4724400" cy="762000"/>
        </p:xfrm>
        <a:graphic>
          <a:graphicData uri="http://schemas.openxmlformats.org/presentationml/2006/ole">
            <mc:AlternateContent xmlns:mc="http://schemas.openxmlformats.org/markup-compatibility/2006">
              <mc:Choice xmlns:v="urn:schemas-microsoft-com:vml" Requires="v">
                <p:oleObj spid="_x0000_s10269" name="Equation" r:id="rId3" imgW="2362200" imgH="393700" progId="Equation.DSMT4">
                  <p:embed/>
                </p:oleObj>
              </mc:Choice>
              <mc:Fallback>
                <p:oleObj name="Equation" r:id="rId3" imgW="2362200" imgH="3937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694" y="2868707"/>
                        <a:ext cx="47244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2" name="Object 12"/>
          <p:cNvGraphicFramePr>
            <a:graphicFrameLocks noChangeAspect="1"/>
          </p:cNvGraphicFramePr>
          <p:nvPr/>
        </p:nvGraphicFramePr>
        <p:xfrm>
          <a:off x="242045" y="3334871"/>
          <a:ext cx="1263650" cy="1066800"/>
        </p:xfrm>
        <a:graphic>
          <a:graphicData uri="http://schemas.openxmlformats.org/presentationml/2006/ole">
            <mc:AlternateContent xmlns:mc="http://schemas.openxmlformats.org/markup-compatibility/2006">
              <mc:Choice xmlns:v="urn:schemas-microsoft-com:vml" Requires="v">
                <p:oleObj spid="_x0000_s10270" name="Equation" r:id="rId5" imgW="634725" imgH="520474" progId="Equation.DSMT4">
                  <p:embed/>
                </p:oleObj>
              </mc:Choice>
              <mc:Fallback>
                <p:oleObj name="Equation" r:id="rId5" imgW="634725" imgH="520474"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45" y="3334871"/>
                        <a:ext cx="12636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4" name="Object 14"/>
          <p:cNvGraphicFramePr>
            <a:graphicFrameLocks noChangeAspect="1"/>
          </p:cNvGraphicFramePr>
          <p:nvPr/>
        </p:nvGraphicFramePr>
        <p:xfrm>
          <a:off x="1613646" y="3334870"/>
          <a:ext cx="1263650" cy="1066800"/>
        </p:xfrm>
        <a:graphic>
          <a:graphicData uri="http://schemas.openxmlformats.org/presentationml/2006/ole">
            <mc:AlternateContent xmlns:mc="http://schemas.openxmlformats.org/markup-compatibility/2006">
              <mc:Choice xmlns:v="urn:schemas-microsoft-com:vml" Requires="v">
                <p:oleObj spid="_x0000_s10271" name="Equation" r:id="rId7" imgW="634725" imgH="520474" progId="Equation.DSMT4">
                  <p:embed/>
                </p:oleObj>
              </mc:Choice>
              <mc:Fallback>
                <p:oleObj name="Equation" r:id="rId7" imgW="634725" imgH="520474"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3646" y="3334870"/>
                        <a:ext cx="12636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6" name="Object 16"/>
          <p:cNvGraphicFramePr>
            <a:graphicFrameLocks noChangeAspect="1"/>
          </p:cNvGraphicFramePr>
          <p:nvPr/>
        </p:nvGraphicFramePr>
        <p:xfrm>
          <a:off x="242045" y="4554069"/>
          <a:ext cx="1403350" cy="1127126"/>
        </p:xfrm>
        <a:graphic>
          <a:graphicData uri="http://schemas.openxmlformats.org/presentationml/2006/ole">
            <mc:AlternateContent xmlns:mc="http://schemas.openxmlformats.org/markup-compatibility/2006">
              <mc:Choice xmlns:v="urn:schemas-microsoft-com:vml" Requires="v">
                <p:oleObj spid="_x0000_s10272" name="Equation" r:id="rId9" imgW="710891" imgH="545863" progId="Equation.DSMT4">
                  <p:embed/>
                </p:oleObj>
              </mc:Choice>
              <mc:Fallback>
                <p:oleObj name="Equation" r:id="rId9" imgW="710891" imgH="545863" progId="Equation.DSMT4">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045" y="4554069"/>
                        <a:ext cx="1403350" cy="1127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8" name="Object 18"/>
          <p:cNvGraphicFramePr>
            <a:graphicFrameLocks noChangeAspect="1"/>
          </p:cNvGraphicFramePr>
          <p:nvPr/>
        </p:nvGraphicFramePr>
        <p:xfrm>
          <a:off x="242045" y="5782235"/>
          <a:ext cx="1981200" cy="746126"/>
        </p:xfrm>
        <a:graphic>
          <a:graphicData uri="http://schemas.openxmlformats.org/presentationml/2006/ole">
            <mc:AlternateContent xmlns:mc="http://schemas.openxmlformats.org/markup-compatibility/2006">
              <mc:Choice xmlns:v="urn:schemas-microsoft-com:vml" Requires="v">
                <p:oleObj spid="_x0000_s10273" name="Equation" r:id="rId11" imgW="1002865" imgH="368140" progId="Equation.DSMT4">
                  <p:embed/>
                </p:oleObj>
              </mc:Choice>
              <mc:Fallback>
                <p:oleObj name="Equation" r:id="rId11" imgW="1002865" imgH="368140" progId="Equation.DSMT4">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045" y="5782235"/>
                        <a:ext cx="1981200" cy="746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descr="projectile.jpg"/>
          <p:cNvPicPr>
            <a:picLocks noChangeAspect="1"/>
          </p:cNvPicPr>
          <p:nvPr/>
        </p:nvPicPr>
        <p:blipFill>
          <a:blip r:embed="rId13" cstate="print"/>
          <a:stretch>
            <a:fillRect/>
          </a:stretch>
        </p:blipFill>
        <p:spPr>
          <a:xfrm>
            <a:off x="3953607" y="3712584"/>
            <a:ext cx="5105400" cy="306628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569913" y="1073150"/>
            <a:ext cx="1350962" cy="822325"/>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11268" name="Rectangle 4"/>
          <p:cNvSpPr>
            <a:spLocks noChangeArrowheads="1"/>
          </p:cNvSpPr>
          <p:nvPr/>
        </p:nvSpPr>
        <p:spPr bwMode="auto">
          <a:xfrm>
            <a:off x="1816100" y="1020763"/>
            <a:ext cx="1509713" cy="595312"/>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5" name="Title 4"/>
          <p:cNvSpPr>
            <a:spLocks noGrp="1"/>
          </p:cNvSpPr>
          <p:nvPr>
            <p:ph type="title"/>
          </p:nvPr>
        </p:nvSpPr>
        <p:spPr/>
        <p:txBody>
          <a:bodyPr/>
          <a:lstStyle/>
          <a:p>
            <a:r>
              <a:rPr lang="en-US" dirty="0" smtClean="0"/>
              <a:t>Solving Projectile Problems</a:t>
            </a:r>
            <a:endParaRPr lang="en-US" dirty="0"/>
          </a:p>
        </p:txBody>
      </p:sp>
      <p:sp>
        <p:nvSpPr>
          <p:cNvPr id="6" name="Content Placeholder 5"/>
          <p:cNvSpPr>
            <a:spLocks noGrp="1"/>
          </p:cNvSpPr>
          <p:nvPr>
            <p:ph idx="1"/>
          </p:nvPr>
        </p:nvSpPr>
        <p:spPr/>
        <p:txBody>
          <a:bodyPr/>
          <a:lstStyle/>
          <a:p>
            <a:r>
              <a:rPr lang="en-US" dirty="0" smtClean="0"/>
              <a:t>If a man shoots a bullet from the same height and at the same time that a woman shoots an arrow, which will hit the ground first? (neglect air resistance)</a:t>
            </a:r>
            <a:endParaRPr lang="en-US" dirty="0"/>
          </a:p>
        </p:txBody>
      </p:sp>
      <p:pic>
        <p:nvPicPr>
          <p:cNvPr id="7" name="Picture 6" descr="bullet hit ground.jpg"/>
          <p:cNvPicPr>
            <a:picLocks noChangeAspect="1"/>
          </p:cNvPicPr>
          <p:nvPr/>
        </p:nvPicPr>
        <p:blipFill>
          <a:blip r:embed="rId2" cstate="print"/>
          <a:stretch>
            <a:fillRect/>
          </a:stretch>
        </p:blipFill>
        <p:spPr>
          <a:xfrm>
            <a:off x="128368" y="4396154"/>
            <a:ext cx="8927398" cy="23432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569913" y="1073150"/>
            <a:ext cx="1350962" cy="822325"/>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11268" name="Rectangle 4"/>
          <p:cNvSpPr>
            <a:spLocks noChangeArrowheads="1"/>
          </p:cNvSpPr>
          <p:nvPr/>
        </p:nvSpPr>
        <p:spPr bwMode="auto">
          <a:xfrm>
            <a:off x="1816100" y="1020763"/>
            <a:ext cx="1509713" cy="595312"/>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5" name="Title 4"/>
          <p:cNvSpPr>
            <a:spLocks noGrp="1"/>
          </p:cNvSpPr>
          <p:nvPr>
            <p:ph type="title"/>
          </p:nvPr>
        </p:nvSpPr>
        <p:spPr/>
        <p:txBody>
          <a:bodyPr/>
          <a:lstStyle/>
          <a:p>
            <a:r>
              <a:rPr lang="en-US" dirty="0" smtClean="0"/>
              <a:t>Solving Projectile Problems</a:t>
            </a:r>
            <a:endParaRPr lang="en-US" dirty="0"/>
          </a:p>
        </p:txBody>
      </p:sp>
      <p:sp>
        <p:nvSpPr>
          <p:cNvPr id="6" name="Content Placeholder 5"/>
          <p:cNvSpPr>
            <a:spLocks noGrp="1"/>
          </p:cNvSpPr>
          <p:nvPr>
            <p:ph idx="1"/>
          </p:nvPr>
        </p:nvSpPr>
        <p:spPr/>
        <p:txBody>
          <a:bodyPr/>
          <a:lstStyle/>
          <a:p>
            <a:r>
              <a:rPr lang="en-US" dirty="0" smtClean="0"/>
              <a:t>They will reach the ground at the</a:t>
            </a:r>
            <a:r>
              <a:rPr lang="en-US" b="1" dirty="0" smtClean="0"/>
              <a:t> same time</a:t>
            </a:r>
            <a:r>
              <a:rPr lang="en-US" dirty="0" smtClean="0"/>
              <a:t> because the acceleration of falling is the same.</a:t>
            </a:r>
            <a:endParaRPr lang="en-US" dirty="0"/>
          </a:p>
        </p:txBody>
      </p:sp>
      <p:pic>
        <p:nvPicPr>
          <p:cNvPr id="7" name="Picture 6" descr="bullet hit ground.jpg"/>
          <p:cNvPicPr>
            <a:picLocks noChangeAspect="1"/>
          </p:cNvPicPr>
          <p:nvPr/>
        </p:nvPicPr>
        <p:blipFill>
          <a:blip r:embed="rId2" cstate="print"/>
          <a:stretch>
            <a:fillRect/>
          </a:stretch>
        </p:blipFill>
        <p:spPr>
          <a:xfrm>
            <a:off x="128368" y="4396154"/>
            <a:ext cx="8927398" cy="23432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startAt="2"/>
            </a:pPr>
            <a:r>
              <a:rPr lang="en-US" dirty="0" smtClean="0"/>
              <a:t>The </a:t>
            </a:r>
            <a:r>
              <a:rPr lang="en-US" i="1" dirty="0" smtClean="0">
                <a:latin typeface="Times New Roman" pitchFamily="18" charset="0"/>
                <a:cs typeface="Times New Roman" pitchFamily="18" charset="0"/>
              </a:rPr>
              <a:t>x</a:t>
            </a:r>
            <a:r>
              <a:rPr lang="en-US" dirty="0" smtClean="0"/>
              <a:t>-dir velocity is constant (no air resistance).</a:t>
            </a:r>
          </a:p>
          <a:p>
            <a:pPr eaLnBrk="1" hangingPunct="1"/>
            <a:endParaRPr lang="en-US" dirty="0" smtClean="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5" name="Object 3"/>
          <p:cNvGraphicFramePr>
            <a:graphicFrameLocks noChangeAspect="1"/>
          </p:cNvGraphicFramePr>
          <p:nvPr/>
        </p:nvGraphicFramePr>
        <p:xfrm>
          <a:off x="1030940" y="4401671"/>
          <a:ext cx="2606676" cy="1066800"/>
        </p:xfrm>
        <a:graphic>
          <a:graphicData uri="http://schemas.openxmlformats.org/presentationml/2006/ole">
            <mc:AlternateContent xmlns:mc="http://schemas.openxmlformats.org/markup-compatibility/2006">
              <mc:Choice xmlns:v="urn:schemas-microsoft-com:vml" Requires="v">
                <p:oleObj spid="_x0000_s49162" name="Equation" r:id="rId3" imgW="1295400" imgH="520700" progId="Equation.DSMT4">
                  <p:embed/>
                </p:oleObj>
              </mc:Choice>
              <mc:Fallback>
                <p:oleObj name="Equation" r:id="rId3" imgW="1295400" imgH="5207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940" y="4401671"/>
                        <a:ext cx="2606676"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1030288" y="3424238"/>
          <a:ext cx="1082675" cy="762000"/>
        </p:xfrm>
        <a:graphic>
          <a:graphicData uri="http://schemas.openxmlformats.org/presentationml/2006/ole">
            <mc:AlternateContent xmlns:mc="http://schemas.openxmlformats.org/markup-compatibility/2006">
              <mc:Choice xmlns:v="urn:schemas-microsoft-com:vml" Requires="v">
                <p:oleObj spid="_x0000_s49163" name="Equation" r:id="rId5" imgW="545626" imgH="355292" progId="Equation.DSMT4">
                  <p:embed/>
                </p:oleObj>
              </mc:Choice>
              <mc:Fallback>
                <p:oleObj name="Equation" r:id="rId5" imgW="545626" imgH="355292"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8" y="3424238"/>
                        <a:ext cx="10826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projectile.jpg"/>
          <p:cNvPicPr>
            <a:picLocks noChangeAspect="1"/>
          </p:cNvPicPr>
          <p:nvPr/>
        </p:nvPicPr>
        <p:blipFill>
          <a:blip r:embed="rId7" cstate="print"/>
          <a:stretch>
            <a:fillRect/>
          </a:stretch>
        </p:blipFill>
        <p:spPr>
          <a:xfrm>
            <a:off x="3715665" y="3569677"/>
            <a:ext cx="5343342" cy="32091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startAt="2"/>
            </a:pPr>
            <a:r>
              <a:rPr lang="en-US" dirty="0" smtClean="0"/>
              <a:t>The </a:t>
            </a:r>
            <a:r>
              <a:rPr lang="en-US" i="1" dirty="0" smtClean="0">
                <a:latin typeface="Times New Roman" pitchFamily="18" charset="0"/>
                <a:cs typeface="Times New Roman" pitchFamily="18" charset="0"/>
              </a:rPr>
              <a:t>x</a:t>
            </a:r>
            <a:r>
              <a:rPr lang="en-US" dirty="0" smtClean="0"/>
              <a:t>-dir velocity is constant (no air resistance).</a:t>
            </a:r>
          </a:p>
          <a:p>
            <a:pPr eaLnBrk="1" hangingPunct="1"/>
            <a:endParaRPr lang="en-US" dirty="0" smtClean="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4" name="Object 4"/>
          <p:cNvGraphicFramePr>
            <a:graphicFrameLocks noChangeAspect="1"/>
          </p:cNvGraphicFramePr>
          <p:nvPr/>
        </p:nvGraphicFramePr>
        <p:xfrm>
          <a:off x="564776" y="3352798"/>
          <a:ext cx="3003550" cy="2101850"/>
        </p:xfrm>
        <a:graphic>
          <a:graphicData uri="http://schemas.openxmlformats.org/presentationml/2006/ole">
            <mc:AlternateContent xmlns:mc="http://schemas.openxmlformats.org/markup-compatibility/2006">
              <mc:Choice xmlns:v="urn:schemas-microsoft-com:vml" Requires="v">
                <p:oleObj spid="_x0000_s51211" name="Equation" r:id="rId3" imgW="1498600" imgH="1054100" progId="Equation.DSMT4">
                  <p:embed/>
                </p:oleObj>
              </mc:Choice>
              <mc:Fallback>
                <p:oleObj name="Equation" r:id="rId3" imgW="1498600" imgH="10541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76" y="3352798"/>
                        <a:ext cx="3003550" cy="210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6" name="Object 6"/>
          <p:cNvGraphicFramePr>
            <a:graphicFrameLocks noChangeAspect="1"/>
          </p:cNvGraphicFramePr>
          <p:nvPr/>
        </p:nvGraphicFramePr>
        <p:xfrm>
          <a:off x="286870" y="5755339"/>
          <a:ext cx="3581400" cy="685800"/>
        </p:xfrm>
        <a:graphic>
          <a:graphicData uri="http://schemas.openxmlformats.org/presentationml/2006/ole">
            <mc:AlternateContent xmlns:mc="http://schemas.openxmlformats.org/markup-compatibility/2006">
              <mc:Choice xmlns:v="urn:schemas-microsoft-com:vml" Requires="v">
                <p:oleObj spid="_x0000_s51212" name="Equation" r:id="rId5" imgW="1790700" imgH="342900" progId="Equation.DSMT4">
                  <p:embed/>
                </p:oleObj>
              </mc:Choice>
              <mc:Fallback>
                <p:oleObj name="Equation" r:id="rId5" imgW="1790700" imgH="3429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70" y="5755339"/>
                        <a:ext cx="3581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descr="projectile.jpg"/>
          <p:cNvPicPr>
            <a:picLocks noChangeAspect="1"/>
          </p:cNvPicPr>
          <p:nvPr/>
        </p:nvPicPr>
        <p:blipFill>
          <a:blip r:embed="rId7" cstate="print"/>
          <a:stretch>
            <a:fillRect/>
          </a:stretch>
        </p:blipFill>
        <p:spPr>
          <a:xfrm>
            <a:off x="3953607" y="3712584"/>
            <a:ext cx="5105400" cy="30662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startAt="3"/>
            </a:pPr>
            <a:r>
              <a:rPr lang="en-US" dirty="0" smtClean="0"/>
              <a:t>The </a:t>
            </a:r>
            <a:r>
              <a:rPr lang="en-US" i="1" dirty="0" smtClean="0">
                <a:latin typeface="Times New Roman" pitchFamily="18" charset="0"/>
                <a:cs typeface="Times New Roman" pitchFamily="18" charset="0"/>
              </a:rPr>
              <a:t>y</a:t>
            </a:r>
            <a:r>
              <a:rPr lang="en-US" dirty="0" smtClean="0"/>
              <a:t>-dir acceleration is constant (no air resistance).</a:t>
            </a:r>
          </a:p>
          <a:p>
            <a:pPr eaLnBrk="1" hangingPunct="1"/>
            <a:endParaRPr lang="en-US" dirty="0" smtClean="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8" name="Object 4"/>
          <p:cNvGraphicFramePr>
            <a:graphicFrameLocks noChangeAspect="1"/>
          </p:cNvGraphicFramePr>
          <p:nvPr/>
        </p:nvGraphicFramePr>
        <p:xfrm>
          <a:off x="1057182" y="3397156"/>
          <a:ext cx="2047875" cy="1098550"/>
        </p:xfrm>
        <a:graphic>
          <a:graphicData uri="http://schemas.openxmlformats.org/presentationml/2006/ole">
            <mc:AlternateContent xmlns:mc="http://schemas.openxmlformats.org/markup-compatibility/2006">
              <mc:Choice xmlns:v="urn:schemas-microsoft-com:vml" Requires="v">
                <p:oleObj spid="_x0000_s52231" name="Equation" r:id="rId3" imgW="1053643" imgH="545863" progId="Equation.DSMT4">
                  <p:embed/>
                </p:oleObj>
              </mc:Choice>
              <mc:Fallback>
                <p:oleObj name="Equation" r:id="rId3" imgW="1053643" imgH="545863"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82" y="3397156"/>
                        <a:ext cx="2047875"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10" descr="projectile.jpg"/>
          <p:cNvPicPr>
            <a:picLocks noChangeAspect="1"/>
          </p:cNvPicPr>
          <p:nvPr/>
        </p:nvPicPr>
        <p:blipFill>
          <a:blip r:embed="rId5" cstate="print"/>
          <a:stretch>
            <a:fillRect/>
          </a:stretch>
        </p:blipFill>
        <p:spPr>
          <a:xfrm>
            <a:off x="3261847" y="3297115"/>
            <a:ext cx="5797160" cy="348175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startAt="3"/>
            </a:pPr>
            <a:r>
              <a:rPr lang="en-US" dirty="0" smtClean="0"/>
              <a:t>The </a:t>
            </a:r>
            <a:r>
              <a:rPr lang="en-US" i="1" dirty="0" smtClean="0">
                <a:latin typeface="Times New Roman" pitchFamily="18" charset="0"/>
                <a:cs typeface="Times New Roman" pitchFamily="18" charset="0"/>
              </a:rPr>
              <a:t>y</a:t>
            </a:r>
            <a:r>
              <a:rPr lang="en-US" dirty="0" smtClean="0"/>
              <a:t>-dir velocity is </a:t>
            </a:r>
            <a:r>
              <a:rPr lang="en-US" b="1" dirty="0" smtClean="0"/>
              <a:t>not</a:t>
            </a:r>
            <a:r>
              <a:rPr lang="en-US" dirty="0" smtClean="0"/>
              <a:t> constant.</a:t>
            </a:r>
          </a:p>
          <a:p>
            <a:pPr eaLnBrk="1" hangingPunct="1"/>
            <a:endParaRPr lang="en-US" dirty="0" smtClean="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5" name="Object 3"/>
          <p:cNvGraphicFramePr>
            <a:graphicFrameLocks noChangeAspect="1"/>
          </p:cNvGraphicFramePr>
          <p:nvPr/>
        </p:nvGraphicFramePr>
        <p:xfrm>
          <a:off x="358588" y="2877670"/>
          <a:ext cx="3581400" cy="2406650"/>
        </p:xfrm>
        <a:graphic>
          <a:graphicData uri="http://schemas.openxmlformats.org/presentationml/2006/ole">
            <mc:AlternateContent xmlns:mc="http://schemas.openxmlformats.org/markup-compatibility/2006">
              <mc:Choice xmlns:v="urn:schemas-microsoft-com:vml" Requires="v">
                <p:oleObj spid="_x0000_s54282" name="Equation" r:id="rId3" imgW="1790700" imgH="1206500" progId="Equation.DSMT4">
                  <p:embed/>
                </p:oleObj>
              </mc:Choice>
              <mc:Fallback>
                <p:oleObj name="Equation" r:id="rId3" imgW="1790700" imgH="12065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88" y="2877670"/>
                        <a:ext cx="3581400" cy="240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7" name="Object 5"/>
          <p:cNvGraphicFramePr>
            <a:graphicFrameLocks noChangeAspect="1"/>
          </p:cNvGraphicFramePr>
          <p:nvPr/>
        </p:nvGraphicFramePr>
        <p:xfrm>
          <a:off x="134470" y="5423646"/>
          <a:ext cx="4206876" cy="1066800"/>
        </p:xfrm>
        <a:graphic>
          <a:graphicData uri="http://schemas.openxmlformats.org/presentationml/2006/ole">
            <mc:AlternateContent xmlns:mc="http://schemas.openxmlformats.org/markup-compatibility/2006">
              <mc:Choice xmlns:v="urn:schemas-microsoft-com:vml" Requires="v">
                <p:oleObj spid="_x0000_s54283" name="Equation" r:id="rId5" imgW="2082800" imgH="520700" progId="Equation.DSMT4">
                  <p:embed/>
                </p:oleObj>
              </mc:Choice>
              <mc:Fallback>
                <p:oleObj name="Equation" r:id="rId5" imgW="2082800" imgH="520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70" y="5423646"/>
                        <a:ext cx="4206876"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descr="projectile.jpg"/>
          <p:cNvPicPr>
            <a:picLocks noChangeAspect="1"/>
          </p:cNvPicPr>
          <p:nvPr/>
        </p:nvPicPr>
        <p:blipFill>
          <a:blip r:embed="rId7" cstate="print"/>
          <a:stretch>
            <a:fillRect/>
          </a:stretch>
        </p:blipFill>
        <p:spPr>
          <a:xfrm>
            <a:off x="4374435" y="3965332"/>
            <a:ext cx="4684572" cy="28135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Projectile Motion</a:t>
            </a:r>
          </a:p>
        </p:txBody>
      </p:sp>
      <p:sp>
        <p:nvSpPr>
          <p:cNvPr id="8195" name="Rectangle 3"/>
          <p:cNvSpPr>
            <a:spLocks noGrp="1" noChangeArrowheads="1"/>
          </p:cNvSpPr>
          <p:nvPr>
            <p:ph type="body" idx="1"/>
          </p:nvPr>
        </p:nvSpPr>
        <p:spPr/>
        <p:txBody>
          <a:bodyPr/>
          <a:lstStyle/>
          <a:p>
            <a:pPr eaLnBrk="1" hangingPunct="1"/>
            <a:r>
              <a:rPr lang="en-US" dirty="0" smtClean="0"/>
              <a:t>What is a projectile?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startAt="3"/>
            </a:pPr>
            <a:r>
              <a:rPr lang="en-US" dirty="0" smtClean="0"/>
              <a:t>The </a:t>
            </a:r>
            <a:r>
              <a:rPr lang="en-US" i="1" dirty="0" smtClean="0">
                <a:latin typeface="Times New Roman" pitchFamily="18" charset="0"/>
                <a:cs typeface="Times New Roman" pitchFamily="18" charset="0"/>
              </a:rPr>
              <a:t>y</a:t>
            </a:r>
            <a:r>
              <a:rPr lang="en-US" dirty="0" smtClean="0"/>
              <a:t>-dir position.</a:t>
            </a:r>
          </a:p>
          <a:p>
            <a:pPr eaLnBrk="1" hangingPunct="1"/>
            <a:endParaRPr lang="en-US" dirty="0" smtClean="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299" name="Object 3"/>
          <p:cNvGraphicFramePr>
            <a:graphicFrameLocks noChangeAspect="1"/>
          </p:cNvGraphicFramePr>
          <p:nvPr/>
        </p:nvGraphicFramePr>
        <p:xfrm>
          <a:off x="286870" y="2805952"/>
          <a:ext cx="3292476" cy="2667000"/>
        </p:xfrm>
        <a:graphic>
          <a:graphicData uri="http://schemas.openxmlformats.org/presentationml/2006/ole">
            <mc:AlternateContent xmlns:mc="http://schemas.openxmlformats.org/markup-compatibility/2006">
              <mc:Choice xmlns:v="urn:schemas-microsoft-com:vml" Requires="v">
                <p:oleObj spid="_x0000_s55306" name="Equation" r:id="rId3" imgW="1651000" imgH="1333500" progId="Equation.DSMT4">
                  <p:embed/>
                </p:oleObj>
              </mc:Choice>
              <mc:Fallback>
                <p:oleObj name="Equation" r:id="rId3" imgW="1651000" imgH="13335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70" y="2805952"/>
                        <a:ext cx="3292476"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301" name="Object 5"/>
          <p:cNvGraphicFramePr>
            <a:graphicFrameLocks noChangeAspect="1"/>
          </p:cNvGraphicFramePr>
          <p:nvPr/>
        </p:nvGraphicFramePr>
        <p:xfrm>
          <a:off x="179295" y="5638801"/>
          <a:ext cx="5334000" cy="1082676"/>
        </p:xfrm>
        <a:graphic>
          <a:graphicData uri="http://schemas.openxmlformats.org/presentationml/2006/ole">
            <mc:AlternateContent xmlns:mc="http://schemas.openxmlformats.org/markup-compatibility/2006">
              <mc:Choice xmlns:v="urn:schemas-microsoft-com:vml" Requires="v">
                <p:oleObj spid="_x0000_s55307" name="Equation" r:id="rId5" imgW="2667000" imgH="546100" progId="Equation.DSMT4">
                  <p:embed/>
                </p:oleObj>
              </mc:Choice>
              <mc:Fallback>
                <p:oleObj name="Equation" r:id="rId5" imgW="2667000" imgH="5461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95" y="5638801"/>
                        <a:ext cx="5334000" cy="1082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3" descr="projectile.jpg"/>
          <p:cNvPicPr>
            <a:picLocks noChangeAspect="1"/>
          </p:cNvPicPr>
          <p:nvPr/>
        </p:nvPicPr>
        <p:blipFill>
          <a:blip r:embed="rId7" cstate="print"/>
          <a:stretch>
            <a:fillRect/>
          </a:stretch>
        </p:blipFill>
        <p:spPr>
          <a:xfrm>
            <a:off x="4149969" y="2683886"/>
            <a:ext cx="4917828" cy="29536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startAt="4"/>
            </a:pPr>
            <a:r>
              <a:rPr lang="en-US" dirty="0" smtClean="0"/>
              <a:t>The </a:t>
            </a:r>
            <a:r>
              <a:rPr lang="en-US" i="1" dirty="0" smtClean="0">
                <a:latin typeface="Times New Roman" pitchFamily="18" charset="0"/>
                <a:cs typeface="Times New Roman" pitchFamily="18" charset="0"/>
              </a:rPr>
              <a:t>y</a:t>
            </a:r>
            <a:r>
              <a:rPr lang="en-US" dirty="0" smtClean="0"/>
              <a:t>-dir velocity at the apex is zero.</a:t>
            </a:r>
          </a:p>
          <a:p>
            <a:pPr eaLnBrk="1" hangingPunct="1"/>
            <a:endParaRPr lang="en-US" dirty="0" smtClean="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57" name="Object 1"/>
          <p:cNvGraphicFramePr>
            <a:graphicFrameLocks noChangeAspect="1"/>
          </p:cNvGraphicFramePr>
          <p:nvPr/>
        </p:nvGraphicFramePr>
        <p:xfrm>
          <a:off x="1121335" y="3550491"/>
          <a:ext cx="1617663" cy="739775"/>
        </p:xfrm>
        <a:graphic>
          <a:graphicData uri="http://schemas.openxmlformats.org/presentationml/2006/ole">
            <mc:AlternateContent xmlns:mc="http://schemas.openxmlformats.org/markup-compatibility/2006">
              <mc:Choice xmlns:v="urn:schemas-microsoft-com:vml" Requires="v">
                <p:oleObj spid="_x0000_s45060" name="Equation" r:id="rId3" imgW="787400" imgH="368300" progId="Equation.DSMT4">
                  <p:embed/>
                </p:oleObj>
              </mc:Choice>
              <mc:Fallback>
                <p:oleObj name="Equation" r:id="rId3" imgW="787400" imgH="3683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35" y="3550491"/>
                        <a:ext cx="1617663"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projectile.jpg"/>
          <p:cNvPicPr>
            <a:picLocks noChangeAspect="1"/>
          </p:cNvPicPr>
          <p:nvPr/>
        </p:nvPicPr>
        <p:blipFill>
          <a:blip r:embed="rId5" cstate="print"/>
          <a:stretch>
            <a:fillRect/>
          </a:stretch>
        </p:blipFill>
        <p:spPr>
          <a:xfrm>
            <a:off x="2939784" y="3103685"/>
            <a:ext cx="6119223" cy="36751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Solving Projectile Problems</a:t>
            </a:r>
          </a:p>
        </p:txBody>
      </p:sp>
      <p:sp>
        <p:nvSpPr>
          <p:cNvPr id="10243" name="Rectangle 3"/>
          <p:cNvSpPr>
            <a:spLocks noGrp="1" noChangeArrowheads="1"/>
          </p:cNvSpPr>
          <p:nvPr>
            <p:ph type="body" idx="1"/>
          </p:nvPr>
        </p:nvSpPr>
        <p:spPr/>
        <p:txBody>
          <a:bodyPr/>
          <a:lstStyle/>
          <a:p>
            <a:pPr eaLnBrk="1" hangingPunct="1"/>
            <a:r>
              <a:rPr lang="en-US" b="1" dirty="0" smtClean="0"/>
              <a:t>Things to remember.</a:t>
            </a:r>
          </a:p>
          <a:p>
            <a:pPr marL="514350" indent="-514350" eaLnBrk="1" hangingPunct="1">
              <a:buFont typeface="+mj-lt"/>
              <a:buAutoNum type="arabicPeriod" startAt="4"/>
            </a:pPr>
            <a:r>
              <a:rPr lang="en-US" dirty="0" smtClean="0"/>
              <a:t>If the starting height of the projectile is the same as the ending height, then the motion of the projectile is symmetric.</a:t>
            </a: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projectile.jpg"/>
          <p:cNvPicPr>
            <a:picLocks noChangeAspect="1"/>
          </p:cNvPicPr>
          <p:nvPr/>
        </p:nvPicPr>
        <p:blipFill>
          <a:blip r:embed="rId2" cstate="print"/>
          <a:stretch>
            <a:fillRect/>
          </a:stretch>
        </p:blipFill>
        <p:spPr>
          <a:xfrm>
            <a:off x="4105469" y="3803792"/>
            <a:ext cx="4953538" cy="29750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3.2-2</a:t>
            </a:r>
            <a:endParaRPr lang="en-US" dirty="0"/>
          </a:p>
        </p:txBody>
      </p:sp>
      <p:sp>
        <p:nvSpPr>
          <p:cNvPr id="3" name="Content Placeholder 2"/>
          <p:cNvSpPr>
            <a:spLocks noGrp="1"/>
          </p:cNvSpPr>
          <p:nvPr>
            <p:ph idx="1"/>
          </p:nvPr>
        </p:nvSpPr>
        <p:spPr/>
        <p:txBody>
          <a:bodyPr/>
          <a:lstStyle/>
          <a:p>
            <a:r>
              <a:rPr lang="en-US" dirty="0" smtClean="0"/>
              <a:t>What is the </a:t>
            </a:r>
            <a:r>
              <a:rPr lang="en-US" i="1" dirty="0" smtClean="0">
                <a:latin typeface="Times New Roman" pitchFamily="18" charset="0"/>
                <a:cs typeface="Times New Roman" pitchFamily="18" charset="0"/>
              </a:rPr>
              <a:t>x</a:t>
            </a:r>
            <a:r>
              <a:rPr lang="en-US" dirty="0" smtClean="0"/>
              <a:t>-direction acceleration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projectile.jpg"/>
          <p:cNvPicPr>
            <a:picLocks noChangeAspect="1"/>
          </p:cNvPicPr>
          <p:nvPr/>
        </p:nvPicPr>
        <p:blipFill>
          <a:blip r:embed="rId2" cstate="print"/>
          <a:stretch>
            <a:fillRect/>
          </a:stretch>
        </p:blipFill>
        <p:spPr>
          <a:xfrm>
            <a:off x="2866587" y="3059723"/>
            <a:ext cx="6192420" cy="371914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the </a:t>
            </a:r>
            <a:r>
              <a:rPr lang="en-US" i="1" dirty="0" smtClean="0">
                <a:latin typeface="Times New Roman" pitchFamily="18" charset="0"/>
                <a:cs typeface="Times New Roman" pitchFamily="18" charset="0"/>
              </a:rPr>
              <a:t>x</a:t>
            </a:r>
            <a:r>
              <a:rPr lang="en-US" dirty="0" smtClean="0"/>
              <a:t>-direction acceleration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3" name="Object 3"/>
          <p:cNvGraphicFramePr>
            <a:graphicFrameLocks noChangeAspect="1"/>
          </p:cNvGraphicFramePr>
          <p:nvPr/>
        </p:nvGraphicFramePr>
        <p:xfrm>
          <a:off x="877888" y="2859462"/>
          <a:ext cx="1082675" cy="762000"/>
        </p:xfrm>
        <a:graphic>
          <a:graphicData uri="http://schemas.openxmlformats.org/presentationml/2006/ole">
            <mc:AlternateContent xmlns:mc="http://schemas.openxmlformats.org/markup-compatibility/2006">
              <mc:Choice xmlns:v="urn:schemas-microsoft-com:vml" Requires="v">
                <p:oleObj spid="_x0000_s62469" name="Equation" r:id="rId3" imgW="545626" imgH="355292" progId="Equation.DSMT4">
                  <p:embed/>
                </p:oleObj>
              </mc:Choice>
              <mc:Fallback>
                <p:oleObj name="Equation" r:id="rId3" imgW="545626" imgH="355292"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88" y="2859462"/>
                        <a:ext cx="10826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projectile.jpg"/>
          <p:cNvPicPr>
            <a:picLocks noChangeAspect="1"/>
          </p:cNvPicPr>
          <p:nvPr/>
        </p:nvPicPr>
        <p:blipFill>
          <a:blip r:embed="rId5" cstate="print"/>
          <a:stretch>
            <a:fillRect/>
          </a:stretch>
        </p:blipFill>
        <p:spPr>
          <a:xfrm>
            <a:off x="2866587" y="3059723"/>
            <a:ext cx="6192420" cy="371914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special about the </a:t>
            </a:r>
            <a:r>
              <a:rPr lang="en-US" i="1" dirty="0" smtClean="0">
                <a:latin typeface="Times New Roman" pitchFamily="18" charset="0"/>
                <a:cs typeface="Times New Roman" pitchFamily="18" charset="0"/>
              </a:rPr>
              <a:t>x</a:t>
            </a:r>
            <a:r>
              <a:rPr lang="en-US" dirty="0" smtClean="0"/>
              <a:t>-direction velocity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projectile.jpg"/>
          <p:cNvPicPr>
            <a:picLocks noChangeAspect="1"/>
          </p:cNvPicPr>
          <p:nvPr/>
        </p:nvPicPr>
        <p:blipFill>
          <a:blip r:embed="rId2" cstate="print"/>
          <a:stretch>
            <a:fillRect/>
          </a:stretch>
        </p:blipFill>
        <p:spPr>
          <a:xfrm>
            <a:off x="3291126" y="3314700"/>
            <a:ext cx="5767881" cy="346417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special about the </a:t>
            </a:r>
            <a:r>
              <a:rPr lang="en-US" i="1" dirty="0" smtClean="0">
                <a:latin typeface="Times New Roman" pitchFamily="18" charset="0"/>
                <a:cs typeface="Times New Roman" pitchFamily="18" charset="0"/>
              </a:rPr>
              <a:t>x</a:t>
            </a:r>
            <a:r>
              <a:rPr lang="en-US" dirty="0" smtClean="0"/>
              <a:t>-direction velocity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7" name="Object 3"/>
          <p:cNvGraphicFramePr>
            <a:graphicFrameLocks noChangeAspect="1"/>
          </p:cNvGraphicFramePr>
          <p:nvPr/>
        </p:nvGraphicFramePr>
        <p:xfrm>
          <a:off x="340005" y="2913996"/>
          <a:ext cx="2606675" cy="1066800"/>
        </p:xfrm>
        <a:graphic>
          <a:graphicData uri="http://schemas.openxmlformats.org/presentationml/2006/ole">
            <mc:AlternateContent xmlns:mc="http://schemas.openxmlformats.org/markup-compatibility/2006">
              <mc:Choice xmlns:v="urn:schemas-microsoft-com:vml" Requires="v">
                <p:oleObj spid="_x0000_s63493" name="Equation" r:id="rId3" imgW="1295400" imgH="520700" progId="Equation.DSMT4">
                  <p:embed/>
                </p:oleObj>
              </mc:Choice>
              <mc:Fallback>
                <p:oleObj name="Equation" r:id="rId3" imgW="1295400" imgH="520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05" y="2913996"/>
                        <a:ext cx="26066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projectile.jpg"/>
          <p:cNvPicPr>
            <a:picLocks noChangeAspect="1"/>
          </p:cNvPicPr>
          <p:nvPr/>
        </p:nvPicPr>
        <p:blipFill>
          <a:blip r:embed="rId5" cstate="print"/>
          <a:stretch>
            <a:fillRect/>
          </a:stretch>
        </p:blipFill>
        <p:spPr>
          <a:xfrm>
            <a:off x="3291126" y="3314700"/>
            <a:ext cx="5767881" cy="34641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the </a:t>
            </a:r>
            <a:r>
              <a:rPr lang="en-US" i="1" dirty="0" smtClean="0">
                <a:latin typeface="Times New Roman" pitchFamily="18" charset="0"/>
                <a:cs typeface="Times New Roman" pitchFamily="18" charset="0"/>
              </a:rPr>
              <a:t>y</a:t>
            </a:r>
            <a:r>
              <a:rPr lang="en-US" dirty="0" smtClean="0"/>
              <a:t>-direction velocity of a projectile at the apex of travel?</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projectile.jpg"/>
          <p:cNvPicPr>
            <a:picLocks noChangeAspect="1"/>
          </p:cNvPicPr>
          <p:nvPr/>
        </p:nvPicPr>
        <p:blipFill>
          <a:blip r:embed="rId2" cstate="print"/>
          <a:stretch>
            <a:fillRect/>
          </a:stretch>
        </p:blipFill>
        <p:spPr>
          <a:xfrm>
            <a:off x="3086177" y="3191608"/>
            <a:ext cx="5972830" cy="35872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the </a:t>
            </a:r>
            <a:r>
              <a:rPr lang="en-US" i="1" dirty="0" smtClean="0">
                <a:latin typeface="Times New Roman" pitchFamily="18" charset="0"/>
                <a:cs typeface="Times New Roman" pitchFamily="18" charset="0"/>
              </a:rPr>
              <a:t>y</a:t>
            </a:r>
            <a:r>
              <a:rPr lang="en-US" dirty="0" smtClean="0"/>
              <a:t>-direction velocity of a projectile at the apex of travel?</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71" name="Object 3"/>
          <p:cNvGraphicFramePr>
            <a:graphicFrameLocks noChangeAspect="1"/>
          </p:cNvGraphicFramePr>
          <p:nvPr/>
        </p:nvGraphicFramePr>
        <p:xfrm>
          <a:off x="896657" y="2869920"/>
          <a:ext cx="1617663" cy="739775"/>
        </p:xfrm>
        <a:graphic>
          <a:graphicData uri="http://schemas.openxmlformats.org/presentationml/2006/ole">
            <mc:AlternateContent xmlns:mc="http://schemas.openxmlformats.org/markup-compatibility/2006">
              <mc:Choice xmlns:v="urn:schemas-microsoft-com:vml" Requires="v">
                <p:oleObj spid="_x0000_s64517" name="Equation" r:id="rId3" imgW="787400" imgH="368300" progId="Equation.DSMT4">
                  <p:embed/>
                </p:oleObj>
              </mc:Choice>
              <mc:Fallback>
                <p:oleObj name="Equation" r:id="rId3" imgW="787400" imgH="3683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57" y="2869920"/>
                        <a:ext cx="1617663"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projectile.jpg"/>
          <p:cNvPicPr>
            <a:picLocks noChangeAspect="1"/>
          </p:cNvPicPr>
          <p:nvPr/>
        </p:nvPicPr>
        <p:blipFill>
          <a:blip r:embed="rId5" cstate="print"/>
          <a:stretch>
            <a:fillRect/>
          </a:stretch>
        </p:blipFill>
        <p:spPr>
          <a:xfrm>
            <a:off x="3086177" y="3191608"/>
            <a:ext cx="5972830" cy="358726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the </a:t>
            </a:r>
            <a:r>
              <a:rPr lang="en-US" i="1" dirty="0" smtClean="0">
                <a:latin typeface="Times New Roman" pitchFamily="18" charset="0"/>
                <a:cs typeface="Times New Roman" pitchFamily="18" charset="0"/>
              </a:rPr>
              <a:t>y</a:t>
            </a:r>
            <a:r>
              <a:rPr lang="en-US" dirty="0" smtClean="0"/>
              <a:t>-direction acceleration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projectile.jpg"/>
          <p:cNvPicPr>
            <a:picLocks noChangeAspect="1"/>
          </p:cNvPicPr>
          <p:nvPr/>
        </p:nvPicPr>
        <p:blipFill>
          <a:blip r:embed="rId2" cstate="print"/>
          <a:stretch>
            <a:fillRect/>
          </a:stretch>
        </p:blipFill>
        <p:spPr>
          <a:xfrm>
            <a:off x="3056898" y="3174023"/>
            <a:ext cx="6002109" cy="36048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Projectile Motion</a:t>
            </a:r>
          </a:p>
        </p:txBody>
      </p:sp>
      <p:sp>
        <p:nvSpPr>
          <p:cNvPr id="8195" name="Rectangle 3"/>
          <p:cNvSpPr>
            <a:spLocks noGrp="1" noChangeArrowheads="1"/>
          </p:cNvSpPr>
          <p:nvPr>
            <p:ph type="body" idx="1"/>
          </p:nvPr>
        </p:nvSpPr>
        <p:spPr/>
        <p:txBody>
          <a:bodyPr/>
          <a:lstStyle/>
          <a:p>
            <a:pPr eaLnBrk="1" hangingPunct="1"/>
            <a:r>
              <a:rPr lang="en-US" dirty="0" smtClean="0"/>
              <a:t>What is a projectile?</a:t>
            </a:r>
          </a:p>
        </p:txBody>
      </p:sp>
      <p:pic>
        <p:nvPicPr>
          <p:cNvPr id="6" name="Picture 5" descr="projectile.jpg"/>
          <p:cNvPicPr>
            <a:picLocks noChangeAspect="1"/>
          </p:cNvPicPr>
          <p:nvPr/>
        </p:nvPicPr>
        <p:blipFill>
          <a:blip r:embed="rId2" cstate="print"/>
          <a:stretch>
            <a:fillRect/>
          </a:stretch>
        </p:blipFill>
        <p:spPr>
          <a:xfrm>
            <a:off x="2954215" y="3220997"/>
            <a:ext cx="5811716" cy="3490499"/>
          </a:xfrm>
          <a:prstGeom prst="rect">
            <a:avLst/>
          </a:prstGeom>
        </p:spPr>
      </p:pic>
      <p:sp>
        <p:nvSpPr>
          <p:cNvPr id="7" name="TextBox 6"/>
          <p:cNvSpPr txBox="1"/>
          <p:nvPr/>
        </p:nvSpPr>
        <p:spPr>
          <a:xfrm>
            <a:off x="923192" y="2118947"/>
            <a:ext cx="7798777" cy="954107"/>
          </a:xfrm>
          <a:prstGeom prst="rect">
            <a:avLst/>
          </a:prstGeom>
          <a:solidFill>
            <a:schemeClr val="accent2"/>
          </a:solidFill>
          <a:ln>
            <a:solidFill>
              <a:schemeClr val="accent1"/>
            </a:solidFill>
          </a:ln>
        </p:spPr>
        <p:txBody>
          <a:bodyPr wrap="square" rtlCol="0">
            <a:spAutoFit/>
          </a:bodyPr>
          <a:lstStyle/>
          <a:p>
            <a:pPr marL="0" lvl="1"/>
            <a:r>
              <a:rPr lang="en-US" sz="2800" dirty="0" smtClean="0"/>
              <a:t>A particle is given an initial velocity and allowed to move through the air on its own.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the </a:t>
            </a:r>
            <a:r>
              <a:rPr lang="en-US" i="1" dirty="0" smtClean="0">
                <a:latin typeface="Times New Roman" pitchFamily="18" charset="0"/>
                <a:cs typeface="Times New Roman" pitchFamily="18" charset="0"/>
              </a:rPr>
              <a:t>y</a:t>
            </a:r>
            <a:r>
              <a:rPr lang="en-US" dirty="0" smtClean="0"/>
              <a:t>-direction acceleration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5" name="Object 3"/>
          <p:cNvGraphicFramePr>
            <a:graphicFrameLocks noChangeAspect="1"/>
          </p:cNvGraphicFramePr>
          <p:nvPr/>
        </p:nvGraphicFramePr>
        <p:xfrm>
          <a:off x="877981" y="2850403"/>
          <a:ext cx="2047875" cy="1098550"/>
        </p:xfrm>
        <a:graphic>
          <a:graphicData uri="http://schemas.openxmlformats.org/presentationml/2006/ole">
            <mc:AlternateContent xmlns:mc="http://schemas.openxmlformats.org/markup-compatibility/2006">
              <mc:Choice xmlns:v="urn:schemas-microsoft-com:vml" Requires="v">
                <p:oleObj spid="_x0000_s65541" name="Equation" r:id="rId3" imgW="1053643" imgH="545863" progId="Equation.DSMT4">
                  <p:embed/>
                </p:oleObj>
              </mc:Choice>
              <mc:Fallback>
                <p:oleObj name="Equation" r:id="rId3" imgW="1053643" imgH="545863"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81" y="2850403"/>
                        <a:ext cx="2047875"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projectile.jpg"/>
          <p:cNvPicPr>
            <a:picLocks noChangeAspect="1"/>
          </p:cNvPicPr>
          <p:nvPr/>
        </p:nvPicPr>
        <p:blipFill>
          <a:blip r:embed="rId5" cstate="print"/>
          <a:stretch>
            <a:fillRect/>
          </a:stretch>
        </p:blipFill>
        <p:spPr>
          <a:xfrm>
            <a:off x="3056898" y="3174023"/>
            <a:ext cx="6002109" cy="360484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important not to forget about the </a:t>
            </a:r>
            <a:r>
              <a:rPr lang="en-US" i="1" dirty="0" smtClean="0">
                <a:latin typeface="Times New Roman" pitchFamily="18" charset="0"/>
                <a:cs typeface="Times New Roman" pitchFamily="18" charset="0"/>
              </a:rPr>
              <a:t>y</a:t>
            </a:r>
            <a:r>
              <a:rPr lang="en-US" dirty="0" smtClean="0"/>
              <a:t>-direction velocity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projectile.jpg"/>
          <p:cNvPicPr>
            <a:picLocks noChangeAspect="1"/>
          </p:cNvPicPr>
          <p:nvPr/>
        </p:nvPicPr>
        <p:blipFill>
          <a:blip r:embed="rId2" cstate="print"/>
          <a:stretch>
            <a:fillRect/>
          </a:stretch>
        </p:blipFill>
        <p:spPr>
          <a:xfrm>
            <a:off x="3086177" y="3191608"/>
            <a:ext cx="5972830" cy="358726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Projectile Problems</a:t>
            </a:r>
            <a:endParaRPr lang="en-US" dirty="0"/>
          </a:p>
        </p:txBody>
      </p:sp>
      <p:sp>
        <p:nvSpPr>
          <p:cNvPr id="3" name="Content Placeholder 2"/>
          <p:cNvSpPr>
            <a:spLocks noGrp="1"/>
          </p:cNvSpPr>
          <p:nvPr>
            <p:ph idx="1"/>
          </p:nvPr>
        </p:nvSpPr>
        <p:spPr/>
        <p:txBody>
          <a:bodyPr/>
          <a:lstStyle/>
          <a:p>
            <a:r>
              <a:rPr lang="en-US" dirty="0" smtClean="0"/>
              <a:t>What is important not to forget about the </a:t>
            </a:r>
            <a:r>
              <a:rPr lang="en-US" i="1" dirty="0" smtClean="0">
                <a:latin typeface="Times New Roman" pitchFamily="18" charset="0"/>
                <a:cs typeface="Times New Roman" pitchFamily="18" charset="0"/>
              </a:rPr>
              <a:t>y</a:t>
            </a:r>
            <a:r>
              <a:rPr lang="en-US" dirty="0" smtClean="0"/>
              <a:t>-direction velocity of a projectile?</a:t>
            </a:r>
            <a:endParaRPr lang="en-US"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19" name="Object 3"/>
          <p:cNvGraphicFramePr>
            <a:graphicFrameLocks noChangeAspect="1"/>
          </p:cNvGraphicFramePr>
          <p:nvPr/>
        </p:nvGraphicFramePr>
        <p:xfrm>
          <a:off x="569633" y="3060420"/>
          <a:ext cx="2333625" cy="2081212"/>
        </p:xfrm>
        <a:graphic>
          <a:graphicData uri="http://schemas.openxmlformats.org/presentationml/2006/ole">
            <mc:AlternateContent xmlns:mc="http://schemas.openxmlformats.org/markup-compatibility/2006">
              <mc:Choice xmlns:v="urn:schemas-microsoft-com:vml" Requires="v">
                <p:oleObj spid="_x0000_s120837" name="Equation" r:id="rId3" imgW="1155600" imgH="1015920" progId="Equation.DSMT4">
                  <p:embed/>
                </p:oleObj>
              </mc:Choice>
              <mc:Fallback>
                <p:oleObj name="Equation" r:id="rId3" imgW="1155600" imgH="101592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33" y="3060420"/>
                        <a:ext cx="2333625" cy="208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projectile.jpg"/>
          <p:cNvPicPr>
            <a:picLocks noChangeAspect="1"/>
          </p:cNvPicPr>
          <p:nvPr/>
        </p:nvPicPr>
        <p:blipFill>
          <a:blip r:embed="rId5" cstate="print"/>
          <a:stretch>
            <a:fillRect/>
          </a:stretch>
        </p:blipFill>
        <p:spPr>
          <a:xfrm>
            <a:off x="3086177" y="3191608"/>
            <a:ext cx="5972830" cy="358726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3.2-3</a:t>
            </a:r>
            <a:endParaRPr lang="en-US" dirty="0"/>
          </a:p>
        </p:txBody>
      </p:sp>
      <p:sp>
        <p:nvSpPr>
          <p:cNvPr id="3" name="Content Placeholder 2"/>
          <p:cNvSpPr>
            <a:spLocks noGrp="1"/>
          </p:cNvSpPr>
          <p:nvPr>
            <p:ph idx="1"/>
          </p:nvPr>
        </p:nvSpPr>
        <p:spPr/>
        <p:txBody>
          <a:bodyPr/>
          <a:lstStyle/>
          <a:p>
            <a:r>
              <a:rPr lang="en-US" dirty="0" smtClean="0"/>
              <a:t>Imagine that you are a passenger in one of those very tall monster trucks.  The truck is driving safely at a constant speed down a long straight flat highway.  Imagine that you have a ball.  Now roll down the truck window and drop the ball outside of the truck.  </a:t>
            </a:r>
            <a:r>
              <a:rPr lang="en-US" b="1" dirty="0" smtClean="0"/>
              <a:t>Neglecting air resistance, how does the ball behave before it hits the ground?</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3.2-3</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The truck quick passes the ball up.</a:t>
            </a:r>
          </a:p>
          <a:p>
            <a:pPr marL="514350" lvl="0" indent="-514350">
              <a:buFont typeface="+mj-lt"/>
              <a:buAutoNum type="alphaLcParenR"/>
            </a:pPr>
            <a:r>
              <a:rPr lang="en-US" dirty="0" smtClean="0"/>
              <a:t>The ball and truck travel side-by-side and remain even. </a:t>
            </a:r>
          </a:p>
          <a:p>
            <a:pPr marL="514350" lvl="0" indent="-514350">
              <a:buFont typeface="+mj-lt"/>
              <a:buAutoNum type="alphaLcParenR"/>
            </a:pPr>
            <a:r>
              <a:rPr lang="en-US" dirty="0" smtClean="0"/>
              <a:t>The ball passes the truck.</a:t>
            </a:r>
          </a:p>
          <a:p>
            <a:pPr marL="514350" lvl="0" indent="-514350">
              <a:buFont typeface="+mj-lt"/>
              <a:buAutoNum type="alphaLcParenR"/>
            </a:pPr>
            <a:r>
              <a:rPr lang="en-US" dirty="0" smtClean="0"/>
              <a:t>The ball passes the truck briefly and then starts to lag behind.</a:t>
            </a:r>
          </a:p>
          <a:p>
            <a:pPr marL="514350" lvl="0" indent="-514350">
              <a:buFont typeface="+mj-lt"/>
              <a:buAutoNum type="alphaLcParenR"/>
            </a:pPr>
            <a:r>
              <a:rPr lang="en-US" dirty="0" smtClean="0"/>
              <a:t>Not enough information.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a:t>
            </a:r>
            <a:r>
              <a:rPr lang="en-US" smtClean="0"/>
              <a:t>Example 3.2-3</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The truck quick passes the ball up.</a:t>
            </a:r>
          </a:p>
          <a:p>
            <a:pPr marL="514350" lvl="0" indent="-514350">
              <a:buFont typeface="+mj-lt"/>
              <a:buAutoNum type="alphaLcParenR"/>
            </a:pPr>
            <a:r>
              <a:rPr lang="en-US" dirty="0" smtClean="0"/>
              <a:t>The ball and truck travel side-by-side and remain even. </a:t>
            </a:r>
          </a:p>
          <a:p>
            <a:pPr marL="514350" lvl="0" indent="-514350">
              <a:buFont typeface="+mj-lt"/>
              <a:buAutoNum type="alphaLcParenR"/>
            </a:pPr>
            <a:r>
              <a:rPr lang="en-US" dirty="0" smtClean="0"/>
              <a:t>The ball passes the truck.</a:t>
            </a:r>
          </a:p>
          <a:p>
            <a:pPr marL="514350" lvl="0" indent="-514350">
              <a:buFont typeface="+mj-lt"/>
              <a:buAutoNum type="alphaLcParenR"/>
            </a:pPr>
            <a:r>
              <a:rPr lang="en-US" dirty="0" smtClean="0"/>
              <a:t>The ball passes the truck briefly and then starts to lag behind.</a:t>
            </a:r>
          </a:p>
          <a:p>
            <a:pPr marL="514350" indent="-514350">
              <a:buFont typeface="+mj-lt"/>
              <a:buAutoNum type="alphaLcParenR"/>
            </a:pPr>
            <a:r>
              <a:rPr lang="en-US" dirty="0" smtClean="0"/>
              <a:t>Not enough information.</a:t>
            </a:r>
          </a:p>
          <a:p>
            <a:pPr marL="0" indent="0">
              <a:buNone/>
            </a:pPr>
            <a:r>
              <a:rPr lang="en-US" b="1" dirty="0" smtClean="0"/>
              <a:t>Without air resistance nothing is causing the ball to slow down in the </a:t>
            </a:r>
            <a:r>
              <a:rPr lang="en-US" b="1" i="1" dirty="0" smtClean="0">
                <a:latin typeface="Times New Roman" pitchFamily="18" charset="0"/>
                <a:cs typeface="Times New Roman" pitchFamily="18" charset="0"/>
              </a:rPr>
              <a:t>x</a:t>
            </a:r>
            <a:r>
              <a:rPr lang="en-US" b="1" dirty="0" smtClean="0"/>
              <a:t>-direction.</a:t>
            </a:r>
          </a:p>
          <a:p>
            <a:pPr marL="514350" lvl="0" indent="-514350">
              <a:buFont typeface="+mj-lt"/>
              <a:buAutoNum type="alphaLcParenR"/>
            </a:pPr>
            <a:endParaRPr lang="en-US" dirty="0"/>
          </a:p>
        </p:txBody>
      </p:sp>
      <p:sp>
        <p:nvSpPr>
          <p:cNvPr id="4" name="Rectangle 3"/>
          <p:cNvSpPr/>
          <p:nvPr/>
        </p:nvSpPr>
        <p:spPr bwMode="auto">
          <a:xfrm>
            <a:off x="498748" y="2143082"/>
            <a:ext cx="8188052" cy="1039906"/>
          </a:xfrm>
          <a:prstGeom prst="rect">
            <a:avLst/>
          </a:prstGeom>
          <a:solidFill>
            <a:srgbClr val="CCCCFF">
              <a:alpha val="50196"/>
            </a:srgbClr>
          </a:solidFill>
          <a:ln w="28575" cap="flat" cmpd="sng" algn="ctr">
            <a:solidFill>
              <a:schemeClr val="tx1"/>
            </a:solid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3.2-3</a:t>
            </a:r>
            <a:endParaRPr lang="en-US" dirty="0"/>
          </a:p>
        </p:txBody>
      </p:sp>
      <p:sp>
        <p:nvSpPr>
          <p:cNvPr id="3" name="Content Placeholder 2"/>
          <p:cNvSpPr>
            <a:spLocks noGrp="1"/>
          </p:cNvSpPr>
          <p:nvPr>
            <p:ph idx="1"/>
          </p:nvPr>
        </p:nvSpPr>
        <p:spPr/>
        <p:txBody>
          <a:bodyPr/>
          <a:lstStyle/>
          <a:p>
            <a:pPr marL="0" lvl="0" indent="0">
              <a:buNone/>
            </a:pPr>
            <a:r>
              <a:rPr lang="en-US" b="1" dirty="0" smtClean="0"/>
              <a:t>How would your answer change if we took air resistance into account?</a:t>
            </a:r>
          </a:p>
          <a:p>
            <a:pPr marL="514350" lvl="0" indent="-514350">
              <a:buFont typeface="+mj-lt"/>
              <a:buAutoNum type="alphaLcParenR"/>
            </a:pPr>
            <a:r>
              <a:rPr lang="en-US" dirty="0" smtClean="0"/>
              <a:t>The truck quick passes the ball up.</a:t>
            </a:r>
          </a:p>
          <a:p>
            <a:pPr marL="514350" lvl="0" indent="-514350">
              <a:buFont typeface="+mj-lt"/>
              <a:buAutoNum type="alphaLcParenR"/>
            </a:pPr>
            <a:r>
              <a:rPr lang="en-US" dirty="0" smtClean="0"/>
              <a:t>The ball and truck travel side-by-side and remain even. </a:t>
            </a:r>
          </a:p>
          <a:p>
            <a:pPr marL="514350" lvl="0" indent="-514350">
              <a:buFont typeface="+mj-lt"/>
              <a:buAutoNum type="alphaLcParenR"/>
            </a:pPr>
            <a:r>
              <a:rPr lang="en-US" dirty="0" smtClean="0"/>
              <a:t>The ball passes the truck.</a:t>
            </a:r>
          </a:p>
          <a:p>
            <a:pPr marL="514350" lvl="0" indent="-514350">
              <a:buFont typeface="+mj-lt"/>
              <a:buAutoNum type="alphaLcParenR"/>
            </a:pPr>
            <a:r>
              <a:rPr lang="en-US" dirty="0" smtClean="0"/>
              <a:t>The ball passes the truck briefly and then starts to lag behind.</a:t>
            </a:r>
          </a:p>
          <a:p>
            <a:pPr marL="514350" lvl="0" indent="-514350">
              <a:buFont typeface="+mj-lt"/>
              <a:buAutoNum type="alphaLcParenR"/>
            </a:pPr>
            <a:r>
              <a:rPr lang="en-US" dirty="0" smtClean="0"/>
              <a:t>Not enough information.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a:t>
            </a:r>
            <a:r>
              <a:rPr lang="en-US" smtClean="0"/>
              <a:t>Example 3.2-3</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The truck quick passes the ball up.</a:t>
            </a:r>
          </a:p>
          <a:p>
            <a:pPr marL="514350" lvl="0" indent="-514350">
              <a:buFont typeface="+mj-lt"/>
              <a:buAutoNum type="alphaLcParenR"/>
            </a:pPr>
            <a:r>
              <a:rPr lang="en-US" dirty="0" smtClean="0"/>
              <a:t>The ball and truck travel side-by-side and remain even. </a:t>
            </a:r>
          </a:p>
          <a:p>
            <a:pPr marL="514350" lvl="0" indent="-514350">
              <a:buFont typeface="+mj-lt"/>
              <a:buAutoNum type="alphaLcParenR"/>
            </a:pPr>
            <a:r>
              <a:rPr lang="en-US" dirty="0" smtClean="0"/>
              <a:t>The ball passes the truck.</a:t>
            </a:r>
          </a:p>
          <a:p>
            <a:pPr marL="514350" lvl="0" indent="-514350">
              <a:buFont typeface="+mj-lt"/>
              <a:buAutoNum type="alphaLcParenR"/>
            </a:pPr>
            <a:r>
              <a:rPr lang="en-US" dirty="0" smtClean="0"/>
              <a:t>The ball passes the truck briefly and then starts to lag behind.</a:t>
            </a:r>
          </a:p>
          <a:p>
            <a:pPr marL="514350" indent="-514350">
              <a:buFont typeface="+mj-lt"/>
              <a:buAutoNum type="alphaLcParenR"/>
            </a:pPr>
            <a:r>
              <a:rPr lang="en-US" dirty="0" smtClean="0"/>
              <a:t>Not enough information.</a:t>
            </a:r>
          </a:p>
          <a:p>
            <a:pPr marL="0" indent="0">
              <a:buNone/>
            </a:pPr>
            <a:r>
              <a:rPr lang="en-US" sz="2800" b="1" dirty="0" smtClean="0"/>
              <a:t>With air resistance the ball is being slowed down in the </a:t>
            </a:r>
            <a:r>
              <a:rPr lang="en-US" sz="2800" b="1" i="1" dirty="0" smtClean="0">
                <a:latin typeface="Times New Roman" pitchFamily="18" charset="0"/>
                <a:cs typeface="Times New Roman" pitchFamily="18" charset="0"/>
              </a:rPr>
              <a:t>x</a:t>
            </a:r>
            <a:r>
              <a:rPr lang="en-US" sz="2800" b="1" dirty="0" smtClean="0"/>
              <a:t>-direction and the truck remains at its constant speed.</a:t>
            </a:r>
          </a:p>
          <a:p>
            <a:pPr marL="514350" lvl="0" indent="-514350">
              <a:buFont typeface="+mj-lt"/>
              <a:buAutoNum type="alphaLcParenR"/>
            </a:pPr>
            <a:endParaRPr lang="en-US" dirty="0"/>
          </a:p>
        </p:txBody>
      </p:sp>
      <p:sp>
        <p:nvSpPr>
          <p:cNvPr id="4" name="Rectangle 3"/>
          <p:cNvSpPr/>
          <p:nvPr/>
        </p:nvSpPr>
        <p:spPr bwMode="auto">
          <a:xfrm>
            <a:off x="480087" y="1536592"/>
            <a:ext cx="6919089" cy="600118"/>
          </a:xfrm>
          <a:prstGeom prst="rect">
            <a:avLst/>
          </a:prstGeom>
          <a:solidFill>
            <a:srgbClr val="CCCCFF">
              <a:alpha val="50196"/>
            </a:srgbClr>
          </a:solidFill>
          <a:ln w="28575" cap="flat" cmpd="sng" algn="ctr">
            <a:solidFill>
              <a:schemeClr val="tx1"/>
            </a:solid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3.2-3</a:t>
            </a:r>
            <a:endParaRPr lang="en-US" dirty="0"/>
          </a:p>
        </p:txBody>
      </p:sp>
      <p:sp>
        <p:nvSpPr>
          <p:cNvPr id="3" name="Content Placeholder 2"/>
          <p:cNvSpPr>
            <a:spLocks noGrp="1"/>
          </p:cNvSpPr>
          <p:nvPr>
            <p:ph idx="1"/>
          </p:nvPr>
        </p:nvSpPr>
        <p:spPr/>
        <p:txBody>
          <a:bodyPr/>
          <a:lstStyle/>
          <a:p>
            <a:pPr marL="0" lvl="0" indent="0">
              <a:buNone/>
            </a:pPr>
            <a:r>
              <a:rPr lang="en-US" dirty="0" smtClean="0"/>
              <a:t>How would your answer change if, at the moment the ball was dropped, the driver releases the gas pedal and the truck starts to coast (do not neglect air resistance)?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3.2-3</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The truck quick passes the ball up.</a:t>
            </a:r>
          </a:p>
          <a:p>
            <a:pPr marL="514350" lvl="0" indent="-514350">
              <a:buFont typeface="+mj-lt"/>
              <a:buAutoNum type="alphaLcParenR"/>
            </a:pPr>
            <a:r>
              <a:rPr lang="en-US" dirty="0" smtClean="0"/>
              <a:t>The ball and truck travel side-by-side and remain even. </a:t>
            </a:r>
          </a:p>
          <a:p>
            <a:pPr marL="514350" lvl="0" indent="-514350">
              <a:buFont typeface="+mj-lt"/>
              <a:buAutoNum type="alphaLcParenR"/>
            </a:pPr>
            <a:r>
              <a:rPr lang="en-US" dirty="0" smtClean="0"/>
              <a:t>The ball passes the truck.</a:t>
            </a:r>
          </a:p>
          <a:p>
            <a:pPr marL="514350" lvl="0" indent="-514350">
              <a:buFont typeface="+mj-lt"/>
              <a:buAutoNum type="alphaLcParenR"/>
            </a:pPr>
            <a:r>
              <a:rPr lang="en-US" dirty="0" smtClean="0"/>
              <a:t>The ball passes the truck briefly and then starts to lag behind.</a:t>
            </a:r>
          </a:p>
          <a:p>
            <a:pPr marL="514350" lvl="0" indent="-514350">
              <a:buFont typeface="+mj-lt"/>
              <a:buAutoNum type="alphaLcParenR"/>
            </a:pPr>
            <a:r>
              <a:rPr lang="en-US" dirty="0" smtClean="0"/>
              <a:t>Not enough information.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Projectile Motion</a:t>
            </a:r>
          </a:p>
        </p:txBody>
      </p:sp>
      <p:sp>
        <p:nvSpPr>
          <p:cNvPr id="9219" name="Rectangle 3"/>
          <p:cNvSpPr>
            <a:spLocks noGrp="1" noChangeArrowheads="1"/>
          </p:cNvSpPr>
          <p:nvPr>
            <p:ph type="body" idx="1"/>
          </p:nvPr>
        </p:nvSpPr>
        <p:spPr/>
        <p:txBody>
          <a:bodyPr/>
          <a:lstStyle/>
          <a:p>
            <a:pPr eaLnBrk="1" hangingPunct="1"/>
            <a:r>
              <a:rPr lang="en-US" dirty="0" smtClean="0"/>
              <a:t>What is a projectile?</a:t>
            </a:r>
          </a:p>
        </p:txBody>
      </p:sp>
      <p:sp>
        <p:nvSpPr>
          <p:cNvPr id="6" name="TextBox 5"/>
          <p:cNvSpPr txBox="1"/>
          <p:nvPr/>
        </p:nvSpPr>
        <p:spPr>
          <a:xfrm>
            <a:off x="870439" y="2127739"/>
            <a:ext cx="7670167" cy="954107"/>
          </a:xfrm>
          <a:prstGeom prst="rect">
            <a:avLst/>
          </a:prstGeom>
          <a:solidFill>
            <a:schemeClr val="accent2"/>
          </a:solidFill>
        </p:spPr>
        <p:txBody>
          <a:bodyPr wrap="square" rtlCol="0">
            <a:spAutoFit/>
          </a:bodyPr>
          <a:lstStyle/>
          <a:p>
            <a:pPr marL="0" lvl="1"/>
            <a:r>
              <a:rPr lang="en-US" sz="2800" dirty="0" smtClean="0"/>
              <a:t>The only force acting on the particle is its weight (if we neglect air resistance).</a:t>
            </a:r>
            <a:endParaRPr lang="en-US" sz="2800" dirty="0"/>
          </a:p>
        </p:txBody>
      </p:sp>
      <p:pic>
        <p:nvPicPr>
          <p:cNvPr id="7" name="Picture 6" descr="projectile.jpg"/>
          <p:cNvPicPr>
            <a:picLocks noChangeAspect="1"/>
          </p:cNvPicPr>
          <p:nvPr/>
        </p:nvPicPr>
        <p:blipFill>
          <a:blip r:embed="rId2" cstate="print"/>
          <a:stretch>
            <a:fillRect/>
          </a:stretch>
        </p:blipFill>
        <p:spPr>
          <a:xfrm>
            <a:off x="2954215" y="3220997"/>
            <a:ext cx="5811716" cy="349049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a:t>
            </a:r>
            <a:r>
              <a:rPr lang="en-US" smtClean="0"/>
              <a:t>Example 3.2-3</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The truck quick passes the ball up.</a:t>
            </a:r>
          </a:p>
          <a:p>
            <a:pPr marL="514350" lvl="0" indent="-514350">
              <a:buFont typeface="+mj-lt"/>
              <a:buAutoNum type="alphaLcParenR"/>
            </a:pPr>
            <a:r>
              <a:rPr lang="en-US" dirty="0" smtClean="0"/>
              <a:t>The ball and truck travel side-by-side and remain even. </a:t>
            </a:r>
          </a:p>
          <a:p>
            <a:pPr marL="514350" lvl="0" indent="-514350">
              <a:buFont typeface="+mj-lt"/>
              <a:buAutoNum type="alphaLcParenR"/>
            </a:pPr>
            <a:r>
              <a:rPr lang="en-US" dirty="0" smtClean="0"/>
              <a:t>The ball passes the truck.</a:t>
            </a:r>
          </a:p>
          <a:p>
            <a:pPr marL="514350" lvl="0" indent="-514350">
              <a:buFont typeface="+mj-lt"/>
              <a:buAutoNum type="alphaLcParenR"/>
            </a:pPr>
            <a:r>
              <a:rPr lang="en-US" dirty="0" smtClean="0"/>
              <a:t>The ball passes the truck briefly and then starts to lag behind.</a:t>
            </a:r>
          </a:p>
          <a:p>
            <a:pPr marL="514350" indent="-514350">
              <a:buFont typeface="+mj-lt"/>
              <a:buAutoNum type="alphaLcParenR"/>
            </a:pPr>
            <a:r>
              <a:rPr lang="en-US" dirty="0" smtClean="0"/>
              <a:t>Not enough information.</a:t>
            </a:r>
          </a:p>
          <a:p>
            <a:pPr marL="514350" indent="-514350">
              <a:buNone/>
            </a:pPr>
            <a:endParaRPr lang="en-US" sz="1000" dirty="0" smtClean="0"/>
          </a:p>
          <a:p>
            <a:pPr marL="0" indent="0">
              <a:buNone/>
            </a:pPr>
            <a:r>
              <a:rPr lang="en-US" sz="2000" b="1" dirty="0" smtClean="0"/>
              <a:t>This is more complex that it may appear.  The truck has a higher drag coefficient than the ball, but because the truck is heavier, it has more inertia and requires a larger force to slow.</a:t>
            </a:r>
          </a:p>
          <a:p>
            <a:pPr marL="514350" lvl="0" indent="-514350">
              <a:buFont typeface="+mj-lt"/>
              <a:buAutoNum type="alphaLcParenR"/>
            </a:pPr>
            <a:endParaRPr lang="en-US" dirty="0"/>
          </a:p>
        </p:txBody>
      </p:sp>
      <p:sp>
        <p:nvSpPr>
          <p:cNvPr id="4" name="Rectangle 3"/>
          <p:cNvSpPr/>
          <p:nvPr/>
        </p:nvSpPr>
        <p:spPr bwMode="auto">
          <a:xfrm>
            <a:off x="452095" y="4802306"/>
            <a:ext cx="5099619" cy="684094"/>
          </a:xfrm>
          <a:prstGeom prst="rect">
            <a:avLst/>
          </a:prstGeom>
          <a:solidFill>
            <a:srgbClr val="CCCCFF">
              <a:alpha val="50196"/>
            </a:srgbClr>
          </a:solidFill>
          <a:ln w="28575" cap="flat" cmpd="sng" algn="ctr">
            <a:solidFill>
              <a:schemeClr val="tx1"/>
            </a:solid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3.2-4</a:t>
            </a:r>
            <a:endParaRPr lang="en-US" dirty="0"/>
          </a:p>
        </p:txBody>
      </p:sp>
      <p:sp>
        <p:nvSpPr>
          <p:cNvPr id="3" name="Content Placeholder 2"/>
          <p:cNvSpPr>
            <a:spLocks noGrp="1"/>
          </p:cNvSpPr>
          <p:nvPr>
            <p:ph idx="1"/>
          </p:nvPr>
        </p:nvSpPr>
        <p:spPr/>
        <p:txBody>
          <a:bodyPr/>
          <a:lstStyle/>
          <a:p>
            <a:r>
              <a:rPr lang="en-US" dirty="0" smtClean="0"/>
              <a:t>If you drop an object, we know that its acceleration is </a:t>
            </a:r>
            <a:r>
              <a:rPr lang="en-US" i="1" dirty="0" smtClean="0">
                <a:latin typeface="Times New Roman" pitchFamily="18" charset="0"/>
                <a:cs typeface="Times New Roman" pitchFamily="18" charset="0"/>
              </a:rPr>
              <a:t>g</a:t>
            </a:r>
            <a:r>
              <a:rPr lang="en-US" dirty="0" smtClean="0"/>
              <a:t> downward.  What happens if, with all your might, you throw an object up?  What’s the object’s acceleration after you let go of it?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3.2-4</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Less than </a:t>
            </a:r>
            <a:r>
              <a:rPr lang="en-US" i="1" dirty="0" smtClean="0">
                <a:latin typeface="Times New Roman" pitchFamily="18" charset="0"/>
                <a:cs typeface="Times New Roman" pitchFamily="18" charset="0"/>
              </a:rPr>
              <a:t>g.</a:t>
            </a:r>
            <a:endParaRPr lang="en-US" dirty="0" smtClean="0">
              <a:latin typeface="Times New Roman" pitchFamily="18" charset="0"/>
              <a:cs typeface="Times New Roman" pitchFamily="18" charset="0"/>
            </a:endParaRPr>
          </a:p>
          <a:p>
            <a:pPr marL="514350" lvl="0" indent="-514350">
              <a:buFont typeface="+mj-lt"/>
              <a:buAutoNum type="alphaLcParenR"/>
            </a:pPr>
            <a:r>
              <a:rPr lang="en-US" dirty="0" smtClean="0">
                <a:latin typeface="+mj-lt"/>
                <a:cs typeface="Times New Roman" pitchFamily="18" charset="0"/>
              </a:rPr>
              <a:t>Equal to </a:t>
            </a:r>
            <a:r>
              <a:rPr lang="en-US" i="1" dirty="0" smtClean="0">
                <a:latin typeface="Times New Roman" pitchFamily="18" charset="0"/>
                <a:cs typeface="Times New Roman" pitchFamily="18" charset="0"/>
              </a:rPr>
              <a:t>g.</a:t>
            </a:r>
            <a:endParaRPr lang="en-US" dirty="0" smtClean="0">
              <a:latin typeface="+mj-lt"/>
              <a:cs typeface="Times New Roman" pitchFamily="18" charset="0"/>
            </a:endParaRPr>
          </a:p>
          <a:p>
            <a:pPr marL="514350" lvl="0" indent="-514350">
              <a:buFont typeface="+mj-lt"/>
              <a:buAutoNum type="alphaLcParenR"/>
            </a:pPr>
            <a:r>
              <a:rPr lang="en-US" dirty="0" smtClean="0"/>
              <a:t>More than </a:t>
            </a:r>
            <a:r>
              <a:rPr lang="en-US" i="1" dirty="0" smtClean="0">
                <a:latin typeface="Times New Roman" pitchFamily="18" charset="0"/>
                <a:cs typeface="Times New Roman" pitchFamily="18" charset="0"/>
              </a:rPr>
              <a:t>g.</a:t>
            </a:r>
          </a:p>
          <a:p>
            <a:pPr marL="514350" lvl="0" indent="-514350">
              <a:buFont typeface="+mj-lt"/>
              <a:buAutoNum type="alphaLcParenR"/>
            </a:pPr>
            <a:r>
              <a:rPr lang="en-US" dirty="0" smtClean="0"/>
              <a:t>Less than </a:t>
            </a:r>
            <a:r>
              <a:rPr lang="en-US" i="1" dirty="0" smtClean="0">
                <a:latin typeface="Times New Roman" pitchFamily="18" charset="0"/>
                <a:cs typeface="Times New Roman" pitchFamily="18" charset="0"/>
              </a:rPr>
              <a:t>g</a:t>
            </a:r>
            <a:r>
              <a:rPr lang="en-US" dirty="0" smtClean="0"/>
              <a:t> for a while and then </a:t>
            </a:r>
            <a:r>
              <a:rPr lang="en-US" i="1" dirty="0" smtClean="0">
                <a:latin typeface="Times New Roman" pitchFamily="18" charset="0"/>
                <a:cs typeface="Times New Roman" pitchFamily="18" charset="0"/>
              </a:rPr>
              <a:t>g</a:t>
            </a:r>
            <a:r>
              <a:rPr lang="en-US" dirty="0" smtClean="0"/>
              <a:t>.</a:t>
            </a:r>
          </a:p>
          <a:p>
            <a:pPr marL="514350" lvl="0" indent="-514350">
              <a:buFont typeface="+mj-lt"/>
              <a:buAutoNum type="alphaLcParenR"/>
            </a:pPr>
            <a:r>
              <a:rPr lang="en-US" dirty="0" smtClean="0"/>
              <a:t>More than </a:t>
            </a:r>
            <a:r>
              <a:rPr lang="en-US" i="1" dirty="0" smtClean="0">
                <a:latin typeface="Times New Roman" pitchFamily="18" charset="0"/>
                <a:cs typeface="Times New Roman" pitchFamily="18" charset="0"/>
              </a:rPr>
              <a:t>g</a:t>
            </a:r>
            <a:r>
              <a:rPr lang="en-US" dirty="0" smtClean="0"/>
              <a:t> for a while and then </a:t>
            </a:r>
            <a:r>
              <a:rPr lang="en-US" i="1" dirty="0" smtClean="0">
                <a:latin typeface="Times New Roman" pitchFamily="18" charset="0"/>
                <a:cs typeface="Times New Roman" pitchFamily="18" charset="0"/>
              </a:rPr>
              <a:t>g</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3.2-4</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Less than </a:t>
            </a:r>
            <a:r>
              <a:rPr lang="en-US" i="1" dirty="0" smtClean="0">
                <a:latin typeface="Times New Roman" pitchFamily="18" charset="0"/>
                <a:cs typeface="Times New Roman" pitchFamily="18" charset="0"/>
              </a:rPr>
              <a:t>g.</a:t>
            </a:r>
            <a:endParaRPr lang="en-US" dirty="0" smtClean="0">
              <a:latin typeface="Times New Roman" pitchFamily="18" charset="0"/>
              <a:cs typeface="Times New Roman" pitchFamily="18" charset="0"/>
            </a:endParaRPr>
          </a:p>
          <a:p>
            <a:pPr marL="514350" lvl="0" indent="-514350">
              <a:buFont typeface="+mj-lt"/>
              <a:buAutoNum type="alphaLcParenR"/>
            </a:pPr>
            <a:r>
              <a:rPr lang="en-US" dirty="0" smtClean="0">
                <a:cs typeface="Times New Roman" pitchFamily="18" charset="0"/>
              </a:rPr>
              <a:t>Equal to </a:t>
            </a:r>
            <a:r>
              <a:rPr lang="en-US" i="1" dirty="0" smtClean="0">
                <a:latin typeface="Times New Roman" pitchFamily="18" charset="0"/>
                <a:cs typeface="Times New Roman" pitchFamily="18" charset="0"/>
              </a:rPr>
              <a:t>g.</a:t>
            </a:r>
            <a:endParaRPr lang="en-US" dirty="0" smtClean="0">
              <a:latin typeface="+mj-lt"/>
              <a:cs typeface="Times New Roman" pitchFamily="18" charset="0"/>
            </a:endParaRPr>
          </a:p>
          <a:p>
            <a:pPr marL="514350" lvl="0" indent="-514350">
              <a:buFont typeface="+mj-lt"/>
              <a:buAutoNum type="alphaLcParenR"/>
            </a:pPr>
            <a:r>
              <a:rPr lang="en-US" dirty="0" smtClean="0"/>
              <a:t>More than </a:t>
            </a:r>
            <a:r>
              <a:rPr lang="en-US" i="1" dirty="0" smtClean="0">
                <a:latin typeface="Times New Roman" pitchFamily="18" charset="0"/>
                <a:cs typeface="Times New Roman" pitchFamily="18" charset="0"/>
              </a:rPr>
              <a:t>g.</a:t>
            </a:r>
          </a:p>
          <a:p>
            <a:pPr marL="514350" lvl="0" indent="-514350">
              <a:buFont typeface="+mj-lt"/>
              <a:buAutoNum type="alphaLcParenR"/>
            </a:pPr>
            <a:r>
              <a:rPr lang="en-US" dirty="0" smtClean="0"/>
              <a:t>Less than </a:t>
            </a:r>
            <a:r>
              <a:rPr lang="en-US" i="1" dirty="0" smtClean="0">
                <a:latin typeface="Times New Roman" pitchFamily="18" charset="0"/>
                <a:cs typeface="Times New Roman" pitchFamily="18" charset="0"/>
              </a:rPr>
              <a:t>g</a:t>
            </a:r>
            <a:r>
              <a:rPr lang="en-US" dirty="0" smtClean="0"/>
              <a:t> for a while and then </a:t>
            </a:r>
            <a:r>
              <a:rPr lang="en-US" i="1" dirty="0" smtClean="0">
                <a:latin typeface="Times New Roman" pitchFamily="18" charset="0"/>
                <a:cs typeface="Times New Roman" pitchFamily="18" charset="0"/>
              </a:rPr>
              <a:t>g</a:t>
            </a:r>
            <a:r>
              <a:rPr lang="en-US" dirty="0" smtClean="0"/>
              <a:t>.</a:t>
            </a:r>
          </a:p>
          <a:p>
            <a:pPr marL="514350" lvl="0" indent="-514350">
              <a:buFont typeface="+mj-lt"/>
              <a:buAutoNum type="alphaLcParenR"/>
            </a:pPr>
            <a:r>
              <a:rPr lang="en-US" dirty="0" smtClean="0"/>
              <a:t>More than </a:t>
            </a:r>
            <a:r>
              <a:rPr lang="en-US" i="1" dirty="0" smtClean="0">
                <a:latin typeface="Times New Roman" pitchFamily="18" charset="0"/>
                <a:cs typeface="Times New Roman" pitchFamily="18" charset="0"/>
              </a:rPr>
              <a:t>g</a:t>
            </a:r>
            <a:r>
              <a:rPr lang="en-US" dirty="0" smtClean="0"/>
              <a:t> for a while and then </a:t>
            </a:r>
            <a:r>
              <a:rPr lang="en-US" i="1" dirty="0" smtClean="0">
                <a:latin typeface="Times New Roman" pitchFamily="18" charset="0"/>
                <a:cs typeface="Times New Roman" pitchFamily="18" charset="0"/>
              </a:rPr>
              <a:t>g</a:t>
            </a:r>
            <a:r>
              <a:rPr lang="en-US" dirty="0" smtClean="0"/>
              <a:t>.</a:t>
            </a:r>
          </a:p>
          <a:p>
            <a:endParaRPr lang="en-US" dirty="0" smtClean="0"/>
          </a:p>
          <a:p>
            <a:endParaRPr lang="en-US" dirty="0"/>
          </a:p>
        </p:txBody>
      </p:sp>
      <p:sp>
        <p:nvSpPr>
          <p:cNvPr id="4" name="Rectangle 3"/>
          <p:cNvSpPr/>
          <p:nvPr/>
        </p:nvSpPr>
        <p:spPr bwMode="auto">
          <a:xfrm>
            <a:off x="391886" y="2123904"/>
            <a:ext cx="2631232" cy="609600"/>
          </a:xfrm>
          <a:prstGeom prst="rect">
            <a:avLst/>
          </a:prstGeom>
          <a:solidFill>
            <a:srgbClr val="CCCCFF">
              <a:alpha val="50196"/>
            </a:srgbClr>
          </a:solidFill>
          <a:ln w="28575" cap="flat" cmpd="sng" algn="ctr">
            <a:solidFill>
              <a:schemeClr val="tx1"/>
            </a:solid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3.2-5</a:t>
            </a:r>
            <a:endParaRPr lang="en-US" dirty="0"/>
          </a:p>
        </p:txBody>
      </p:sp>
      <p:sp>
        <p:nvSpPr>
          <p:cNvPr id="3" name="Content Placeholder 2"/>
          <p:cNvSpPr>
            <a:spLocks noGrp="1"/>
          </p:cNvSpPr>
          <p:nvPr>
            <p:ph idx="1"/>
          </p:nvPr>
        </p:nvSpPr>
        <p:spPr/>
        <p:txBody>
          <a:bodyPr/>
          <a:lstStyle/>
          <a:p>
            <a:r>
              <a:rPr lang="en-US" dirty="0" smtClean="0"/>
              <a:t>Imagine that you and a buddy are standing next to each other holding baseballs.  Your buddy throws his baseball up with an initial velocity of 30 mph and you throw your baseball down with an initial velocity of 30 mph from the same initial height.  Neglecting air resistance, which ball hits the ground with greater speed?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3.2-5</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your ball.</a:t>
            </a:r>
          </a:p>
          <a:p>
            <a:pPr marL="514350" lvl="0" indent="-514350">
              <a:buFont typeface="+mj-lt"/>
              <a:buAutoNum type="alphaLcParenR"/>
            </a:pPr>
            <a:r>
              <a:rPr lang="en-US" dirty="0" smtClean="0"/>
              <a:t>your buddy’s ball</a:t>
            </a:r>
          </a:p>
          <a:p>
            <a:pPr marL="514350" lvl="0" indent="-514350">
              <a:buFont typeface="+mj-lt"/>
              <a:buAutoNum type="alphaLcParenR"/>
            </a:pPr>
            <a:r>
              <a:rPr lang="en-US" dirty="0" smtClean="0"/>
              <a:t>both your ball and your buddy’s ball hit the ground with the same speed.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Example 3.2-5</a:t>
            </a:r>
            <a:endParaRPr lang="en-US" dirty="0"/>
          </a:p>
        </p:txBody>
      </p:sp>
      <p:sp>
        <p:nvSpPr>
          <p:cNvPr id="3" name="Content Placeholder 2"/>
          <p:cNvSpPr>
            <a:spLocks noGrp="1"/>
          </p:cNvSpPr>
          <p:nvPr>
            <p:ph idx="1"/>
          </p:nvPr>
        </p:nvSpPr>
        <p:spPr/>
        <p:txBody>
          <a:bodyPr/>
          <a:lstStyle/>
          <a:p>
            <a:pPr marL="514350" lvl="0" indent="-514350">
              <a:buFont typeface="+mj-lt"/>
              <a:buAutoNum type="alphaLcParenR"/>
            </a:pPr>
            <a:r>
              <a:rPr lang="en-US" dirty="0" smtClean="0"/>
              <a:t>your ball.</a:t>
            </a:r>
          </a:p>
          <a:p>
            <a:pPr marL="514350" lvl="0" indent="-514350">
              <a:buFont typeface="+mj-lt"/>
              <a:buAutoNum type="alphaLcParenR"/>
            </a:pPr>
            <a:r>
              <a:rPr lang="en-US" dirty="0" smtClean="0"/>
              <a:t>your buddy’s ball</a:t>
            </a:r>
          </a:p>
          <a:p>
            <a:pPr marL="514350" lvl="0" indent="-514350">
              <a:buFont typeface="+mj-lt"/>
              <a:buAutoNum type="alphaLcParenR"/>
            </a:pPr>
            <a:r>
              <a:rPr lang="en-US" dirty="0" smtClean="0"/>
              <a:t>both your ball and your buddy’s ball hit the ground with the same speed. </a:t>
            </a:r>
            <a:endParaRPr lang="en-US" dirty="0"/>
          </a:p>
        </p:txBody>
      </p:sp>
      <p:sp>
        <p:nvSpPr>
          <p:cNvPr id="4" name="Rectangle 3"/>
          <p:cNvSpPr/>
          <p:nvPr/>
        </p:nvSpPr>
        <p:spPr bwMode="auto">
          <a:xfrm>
            <a:off x="394447" y="2761129"/>
            <a:ext cx="7781365" cy="1084730"/>
          </a:xfrm>
          <a:prstGeom prst="rect">
            <a:avLst/>
          </a:prstGeom>
          <a:solidFill>
            <a:srgbClr val="CCCCFF">
              <a:alpha val="50196"/>
            </a:srgbClr>
          </a:solidFill>
          <a:ln w="28575" cap="flat" cmpd="sng" algn="ctr">
            <a:solidFill>
              <a:schemeClr val="tx1"/>
            </a:solid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Example Problems</a:t>
            </a:r>
            <a:endParaRPr lang="en-US" dirty="0"/>
          </a:p>
        </p:txBody>
      </p:sp>
      <p:sp>
        <p:nvSpPr>
          <p:cNvPr id="5" name="Subtitle 4"/>
          <p:cNvSpPr>
            <a:spLocks noGrp="1"/>
          </p:cNvSpPr>
          <p:nvPr>
            <p:ph type="subTitle" idx="1"/>
          </p:nvPr>
        </p:nvSpPr>
        <p:spPr/>
        <p:txBody>
          <a:bodyPr/>
          <a:lstStyle/>
          <a:p>
            <a:r>
              <a:rPr lang="en-US" dirty="0" smtClean="0"/>
              <a:t>EP3.2-6</a:t>
            </a:r>
          </a:p>
          <a:p>
            <a:r>
              <a:rPr lang="en-US" dirty="0" smtClean="0"/>
              <a:t>EP3.2-7 (Video)</a:t>
            </a:r>
          </a:p>
          <a:p>
            <a:r>
              <a:rPr lang="en-US" smtClean="0"/>
              <a:t>EP3.2-8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Falling</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a:t>
            </a:r>
            <a:endParaRPr lang="en-US" dirty="0"/>
          </a:p>
        </p:txBody>
      </p:sp>
      <p:sp>
        <p:nvSpPr>
          <p:cNvPr id="3" name="Content Placeholder 2"/>
          <p:cNvSpPr>
            <a:spLocks noGrp="1"/>
          </p:cNvSpPr>
          <p:nvPr>
            <p:ph idx="1"/>
          </p:nvPr>
        </p:nvSpPr>
        <p:spPr/>
        <p:txBody>
          <a:bodyPr/>
          <a:lstStyle/>
          <a:p>
            <a:r>
              <a:rPr lang="en-US" dirty="0" smtClean="0"/>
              <a:t>Video: Misconceptions About Falling Objects</a:t>
            </a:r>
          </a:p>
          <a:p>
            <a:endParaRPr lang="en-US" dirty="0"/>
          </a:p>
          <a:p>
            <a:r>
              <a:rPr lang="en-US" dirty="0">
                <a:hlinkClick r:id="rId2"/>
              </a:rPr>
              <a:t>http://www.youtube.com/watch?v=aRhkQTQxm4w&amp;sns=em</a:t>
            </a:r>
            <a:endParaRPr lang="en-US" dirty="0"/>
          </a:p>
          <a:p>
            <a:endParaRPr lang="en-US" dirty="0"/>
          </a:p>
        </p:txBody>
      </p:sp>
    </p:spTree>
    <p:extLst>
      <p:ext uri="{BB962C8B-B14F-4D97-AF65-F5344CB8AC3E}">
        <p14:creationId xmlns:p14="http://schemas.microsoft.com/office/powerpoint/2010/main" val="1643160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Conceptual Example 3.2-1</a:t>
            </a:r>
          </a:p>
        </p:txBody>
      </p:sp>
      <p:sp>
        <p:nvSpPr>
          <p:cNvPr id="7171" name="Rectangle 3"/>
          <p:cNvSpPr>
            <a:spLocks noGrp="1" noChangeArrowheads="1"/>
          </p:cNvSpPr>
          <p:nvPr>
            <p:ph type="body" idx="1"/>
          </p:nvPr>
        </p:nvSpPr>
        <p:spPr/>
        <p:txBody>
          <a:bodyPr/>
          <a:lstStyle/>
          <a:p>
            <a:pPr eaLnBrk="1" hangingPunct="1"/>
            <a:r>
              <a:rPr lang="en-US" smtClean="0"/>
              <a:t>All objects fall with a constant acceleration.</a:t>
            </a:r>
          </a:p>
          <a:p>
            <a:pPr eaLnBrk="1" hangingPunct="1"/>
            <a:endParaRPr lang="en-US" smtClean="0"/>
          </a:p>
          <a:p>
            <a:pPr eaLnBrk="1" hangingPunct="1"/>
            <a:r>
              <a:rPr lang="en-US" smtClean="0"/>
              <a:t>What is this acceleration? </a:t>
            </a: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Conceptual Example 3.2-1</a:t>
            </a:r>
          </a:p>
        </p:txBody>
      </p:sp>
      <p:sp>
        <p:nvSpPr>
          <p:cNvPr id="7171" name="Rectangle 3"/>
          <p:cNvSpPr>
            <a:spLocks noGrp="1" noChangeArrowheads="1"/>
          </p:cNvSpPr>
          <p:nvPr>
            <p:ph type="body" idx="1"/>
          </p:nvPr>
        </p:nvSpPr>
        <p:spPr/>
        <p:txBody>
          <a:bodyPr/>
          <a:lstStyle/>
          <a:p>
            <a:pPr eaLnBrk="1" hangingPunct="1"/>
            <a:r>
              <a:rPr lang="en-US" dirty="0" smtClean="0"/>
              <a:t>All objects fall with a constant acceleration.</a:t>
            </a:r>
          </a:p>
          <a:p>
            <a:pPr eaLnBrk="1" hangingPunct="1"/>
            <a:endParaRPr lang="en-US" dirty="0" smtClean="0"/>
          </a:p>
          <a:p>
            <a:pPr eaLnBrk="1" hangingPunct="1"/>
            <a:r>
              <a:rPr lang="en-US" dirty="0" smtClean="0"/>
              <a:t>What is this acceleration? </a:t>
            </a:r>
          </a:p>
          <a:p>
            <a:pPr eaLnBrk="1" hangingPunct="1"/>
            <a:endParaRPr lang="en-US" dirty="0" smtClean="0"/>
          </a:p>
        </p:txBody>
      </p:sp>
      <p:sp>
        <p:nvSpPr>
          <p:cNvPr id="51204" name="Text Box 4"/>
          <p:cNvSpPr txBox="1">
            <a:spLocks noChangeArrowheads="1"/>
          </p:cNvSpPr>
          <p:nvPr/>
        </p:nvSpPr>
        <p:spPr bwMode="auto">
          <a:xfrm>
            <a:off x="908050" y="3903663"/>
            <a:ext cx="4943982" cy="523220"/>
          </a:xfrm>
          <a:prstGeom prst="rect">
            <a:avLst/>
          </a:prstGeom>
          <a:solidFill>
            <a:schemeClr val="accent1"/>
          </a:solidFill>
          <a:ln w="9525">
            <a:noFill/>
            <a:miter lim="800000"/>
            <a:headEnd/>
            <a:tailEnd/>
          </a:ln>
        </p:spPr>
        <p:txBody>
          <a:bodyPr wrap="none">
            <a:spAutoFit/>
          </a:bodyPr>
          <a:lstStyle/>
          <a:p>
            <a:pPr eaLnBrk="1" hangingPunct="1"/>
            <a:r>
              <a:rPr lang="en-US" sz="2800" dirty="0"/>
              <a:t>The acceleration of </a:t>
            </a:r>
            <a:r>
              <a:rPr lang="en-US" sz="2800" dirty="0" smtClean="0"/>
              <a:t>gravity (</a:t>
            </a:r>
            <a:r>
              <a:rPr lang="en-US" sz="2800" b="1" dirty="0" smtClean="0">
                <a:latin typeface="Times New Roman" pitchFamily="18" charset="0"/>
                <a:cs typeface="Times New Roman" pitchFamily="18" charset="0"/>
              </a:rPr>
              <a:t>g</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smtClean="0"/>
              <a:t>Conceptual Example 3.2-1</a:t>
            </a:r>
          </a:p>
        </p:txBody>
      </p:sp>
      <p:sp>
        <p:nvSpPr>
          <p:cNvPr id="1028" name="Rectangle 3"/>
          <p:cNvSpPr>
            <a:spLocks noGrp="1" noChangeArrowheads="1"/>
          </p:cNvSpPr>
          <p:nvPr>
            <p:ph type="body" idx="1"/>
          </p:nvPr>
        </p:nvSpPr>
        <p:spPr/>
        <p:txBody>
          <a:bodyPr/>
          <a:lstStyle/>
          <a:p>
            <a:pPr eaLnBrk="1" hangingPunct="1"/>
            <a:r>
              <a:rPr lang="en-US" dirty="0" smtClean="0"/>
              <a:t>Does mass influence a falling object’s velocity?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nceptual Dynamics&amp;#x0D;&amp;#x0A;&amp;quot;&quot;/&gt;&lt;property id=&quot;20307&quot; value=&quot;256&quot;/&gt;&lt;/object&gt;&lt;object type=&quot;3&quot; unique_id=&quot;10005&quot;&gt;&lt;property id=&quot;20148&quot; value=&quot;5&quot;/&gt;&lt;property id=&quot;20300&quot; value=&quot;Slide 2 - &amp;quot;Projectile Motion&amp;quot;&quot;/&gt;&lt;property id=&quot;20307&quot; value=&quot;259&quot;/&gt;&lt;/object&gt;&lt;object type=&quot;3&quot; unique_id=&quot;10006&quot;&gt;&lt;property id=&quot;20148&quot; value=&quot;5&quot;/&gt;&lt;property id=&quot;20300&quot; value=&quot;Slide 3 - &amp;quot;Projectile Motion&amp;quot;&quot;/&gt;&lt;property id=&quot;20307&quot; value=&quot;269&quot;/&gt;&lt;/object&gt;&lt;object type=&quot;3&quot; unique_id=&quot;10007&quot;&gt;&lt;property id=&quot;20148&quot; value=&quot;5&quot;/&gt;&lt;property id=&quot;20300&quot; value=&quot;Slide 4 - &amp;quot;Projectile Motion&amp;quot;&quot;/&gt;&lt;property id=&quot;20307&quot; value=&quot;268&quot;/&gt;&lt;/object&gt;&lt;object type=&quot;3&quot; unique_id=&quot;10008&quot;&gt;&lt;property id=&quot;20148&quot; value=&quot;5&quot;/&gt;&lt;property id=&quot;20300&quot; value=&quot;Slide 6 - &amp;quot;Conceptual Example 3.2-1&amp;quot;&quot;/&gt;&lt;property id=&quot;20307&quot; value=&quot;257&quot;/&gt;&lt;/object&gt;&lt;object type=&quot;3&quot; unique_id=&quot;10009&quot;&gt;&lt;property id=&quot;20148&quot; value=&quot;5&quot;/&gt;&lt;property id=&quot;20300&quot; value=&quot;Slide 7 - &amp;quot;Conceptual Example 3.2-1&amp;quot;&quot;/&gt;&lt;property id=&quot;20307&quot; value=&quot;297&quot;/&gt;&lt;/object&gt;&lt;object type=&quot;3&quot; unique_id=&quot;10010&quot;&gt;&lt;property id=&quot;20148&quot; value=&quot;5&quot;/&gt;&lt;property id=&quot;20300&quot; value=&quot;Slide 8 - &amp;quot;Conceptual Example 3.2-1&amp;quot;&quot;/&gt;&lt;property id=&quot;20307&quot; value=&quot;258&quot;/&gt;&lt;/object&gt;&lt;object type=&quot;3&quot; unique_id=&quot;10011&quot;&gt;&lt;property id=&quot;20148&quot; value=&quot;5&quot;/&gt;&lt;property id=&quot;20300&quot; value=&quot;Slide 9 - &amp;quot;Conceptual Example 3.2-1&amp;quot;&quot;/&gt;&lt;property id=&quot;20307&quot; value=&quot;298&quot;/&gt;&lt;/object&gt;&lt;object type=&quot;3&quot; unique_id=&quot;10012&quot;&gt;&lt;property id=&quot;20148&quot; value=&quot;5&quot;/&gt;&lt;property id=&quot;20300&quot; value=&quot;Slide 12 - &amp;quot;Solving Projectile Problems&amp;quot;&quot;/&gt;&lt;property id=&quot;20307&quot; value=&quot;260&quot;/&gt;&lt;/object&gt;&lt;object type=&quot;3&quot; unique_id=&quot;10013&quot;&gt;&lt;property id=&quot;20148&quot; value=&quot;5&quot;/&gt;&lt;property id=&quot;20300&quot; value=&quot;Slide 13 - &amp;quot;Falling&amp;quot;&quot;/&gt;&lt;property id=&quot;20307&quot; value=&quot;263&quot;/&gt;&lt;/object&gt;&lt;object type=&quot;3&quot; unique_id=&quot;10014&quot;&gt;&lt;property id=&quot;20148&quot; value=&quot;5&quot;/&gt;&lt;property id=&quot;20300&quot; value=&quot;Slide 14 - &amp;quot;Falling&amp;quot;&quot;/&gt;&lt;property id=&quot;20307&quot; value=&quot;299&quot;/&gt;&lt;/object&gt;&lt;object type=&quot;3&quot; unique_id=&quot;10015&quot;&gt;&lt;property id=&quot;20148&quot; value=&quot;5&quot;/&gt;&lt;property id=&quot;20300&quot; value=&quot;Slide 15 - &amp;quot;Solving Projectile Problems&amp;quot;&quot;/&gt;&lt;property id=&quot;20307&quot; value=&quot;270&quot;/&gt;&lt;/object&gt;&lt;object type=&quot;3&quot; unique_id=&quot;10016&quot;&gt;&lt;property id=&quot;20148&quot; value=&quot;5&quot;/&gt;&lt;property id=&quot;20300&quot; value=&quot;Slide 16 - &amp;quot;Solving Projectile Problems&amp;quot;&quot;/&gt;&lt;property id=&quot;20307&quot; value=&quot;275&quot;/&gt;&lt;/object&gt;&lt;object type=&quot;3&quot; unique_id=&quot;10017&quot;&gt;&lt;property id=&quot;20148&quot; value=&quot;5&quot;/&gt;&lt;property id=&quot;20300&quot; value=&quot;Slide 17 - &amp;quot;Solving Projectile Problems&amp;quot;&quot;/&gt;&lt;property id=&quot;20307&quot; value=&quot;276&quot;/&gt;&lt;/object&gt;&lt;object type=&quot;3&quot; unique_id=&quot;10018&quot;&gt;&lt;property id=&quot;20148&quot; value=&quot;5&quot;/&gt;&lt;property id=&quot;20300&quot; value=&quot;Slide 18 - &amp;quot;Solving Projectile Problems&amp;quot;&quot;/&gt;&lt;property id=&quot;20307&quot; value=&quot;277&quot;/&gt;&lt;/object&gt;&lt;object type=&quot;3&quot; unique_id=&quot;10019&quot;&gt;&lt;property id=&quot;20148&quot; value=&quot;5&quot;/&gt;&lt;property id=&quot;20300&quot; value=&quot;Slide 19 - &amp;quot;Solving Projectile Problems&amp;quot;&quot;/&gt;&lt;property id=&quot;20307&quot; value=&quot;278&quot;/&gt;&lt;/object&gt;&lt;object type=&quot;3&quot; unique_id=&quot;10020&quot;&gt;&lt;property id=&quot;20148&quot; value=&quot;5&quot;/&gt;&lt;property id=&quot;20300&quot; value=&quot;Slide 20 - &amp;quot;Solving Projectile Problems&amp;quot;&quot;/&gt;&lt;property id=&quot;20307&quot; value=&quot;272&quot;/&gt;&lt;/object&gt;&lt;object type=&quot;3&quot; unique_id=&quot;10021&quot;&gt;&lt;property id=&quot;20148&quot; value=&quot;5&quot;/&gt;&lt;property id=&quot;20300&quot; value=&quot;Slide 21 - &amp;quot;Solving Projectile Problems&amp;quot;&quot;/&gt;&lt;property id=&quot;20307&quot; value=&quot;279&quot;/&gt;&lt;/object&gt;&lt;object type=&quot;3&quot; unique_id=&quot;10022&quot;&gt;&lt;property id=&quot;20148&quot; value=&quot;5&quot;/&gt;&lt;property id=&quot;20300&quot; value=&quot;Slide 22 - &amp;quot;Solving Projectile Problems&amp;quot;&quot;/&gt;&lt;property id=&quot;20307&quot; value=&quot;300&quot;/&gt;&lt;/object&gt;&lt;object type=&quot;3&quot; unique_id=&quot;10023&quot;&gt;&lt;property id=&quot;20148&quot; value=&quot;5&quot;/&gt;&lt;property id=&quot;20300&quot; value=&quot;Slide 23 - &amp;quot;Solving Projectile Problems&amp;quot;&quot;/&gt;&lt;property id=&quot;20307&quot; value=&quot;280&quot;/&gt;&lt;/object&gt;&lt;object type=&quot;3&quot; unique_id=&quot;10024&quot;&gt;&lt;property id=&quot;20148&quot; value=&quot;5&quot;/&gt;&lt;property id=&quot;20300&quot; value=&quot;Slide 24 - &amp;quot;Solving Projectile Problems&amp;quot;&quot;/&gt;&lt;property id=&quot;20307&quot; value=&quot;301&quot;/&gt;&lt;/object&gt;&lt;object type=&quot;3&quot; unique_id=&quot;10025&quot;&gt;&lt;property id=&quot;20148&quot; value=&quot;5&quot;/&gt;&lt;property id=&quot;20300&quot; value=&quot;Slide 25 - &amp;quot;Solving Projectile Problems&amp;quot;&quot;/&gt;&lt;property id=&quot;20307&quot; value=&quot;281&quot;/&gt;&lt;/object&gt;&lt;object type=&quot;3&quot; unique_id=&quot;10026&quot;&gt;&lt;property id=&quot;20148&quot; value=&quot;5&quot;/&gt;&lt;property id=&quot;20300&quot; value=&quot;Slide 26 - &amp;quot;Solving Projectile Problems&amp;quot;&quot;/&gt;&lt;property id=&quot;20307&quot; value=&quot;302&quot;/&gt;&lt;/object&gt;&lt;object type=&quot;3&quot; unique_id=&quot;10027&quot;&gt;&lt;property id=&quot;20148&quot; value=&quot;5&quot;/&gt;&lt;property id=&quot;20300&quot; value=&quot;Slide 27 - &amp;quot;Solving Projectile Problems&amp;quot;&quot;/&gt;&lt;property id=&quot;20307&quot; value=&quot;282&quot;/&gt;&lt;/object&gt;&lt;object type=&quot;3&quot; unique_id=&quot;10028&quot;&gt;&lt;property id=&quot;20148&quot; value=&quot;5&quot;/&gt;&lt;property id=&quot;20300&quot; value=&quot;Slide 28 - &amp;quot;Solving Projectile Problems&amp;quot;&quot;/&gt;&lt;property id=&quot;20307&quot; value=&quot;303&quot;/&gt;&lt;/object&gt;&lt;object type=&quot;3&quot; unique_id=&quot;10029&quot;&gt;&lt;property id=&quot;20148&quot; value=&quot;5&quot;/&gt;&lt;property id=&quot;20300&quot; value=&quot;Slide 29 - &amp;quot;Solving Projectile Problems&amp;quot;&quot;/&gt;&lt;property id=&quot;20307&quot; value=&quot;283&quot;/&gt;&lt;/object&gt;&lt;object type=&quot;3&quot; unique_id=&quot;10030&quot;&gt;&lt;property id=&quot;20148&quot; value=&quot;5&quot;/&gt;&lt;property id=&quot;20300&quot; value=&quot;Slide 30 - &amp;quot;Solving Projectile Problems&amp;quot;&quot;/&gt;&lt;property id=&quot;20307&quot; value=&quot;320&quot;/&gt;&lt;/object&gt;&lt;object type=&quot;3&quot; unique_id=&quot;10031&quot;&gt;&lt;property id=&quot;20148&quot; value=&quot;5&quot;/&gt;&lt;property id=&quot;20300&quot; value=&quot;Slide 31 - &amp;quot;Conceptual Example 3.2-1&amp;quot;&quot;/&gt;&lt;property id=&quot;20307&quot; value=&quot;304&quot;/&gt;&lt;/object&gt;&lt;object type=&quot;3&quot; unique_id=&quot;10032&quot;&gt;&lt;property id=&quot;20148&quot; value=&quot;5&quot;/&gt;&lt;property id=&quot;20300&quot; value=&quot;Slide 32 - &amp;quot;Conceptual Example 3.2-1&amp;quot;&quot;/&gt;&lt;property id=&quot;20307&quot; value=&quot;305&quot;/&gt;&lt;/object&gt;&lt;object type=&quot;3&quot; unique_id=&quot;10033&quot;&gt;&lt;property id=&quot;20148&quot; value=&quot;5&quot;/&gt;&lt;property id=&quot;20300&quot; value=&quot;Slide 33 - &amp;quot;Conceptual Example 3.2-1&amp;quot;&quot;/&gt;&lt;property id=&quot;20307&quot; value=&quot;306&quot;/&gt;&lt;/object&gt;&lt;object type=&quot;3&quot; unique_id=&quot;10034&quot;&gt;&lt;property id=&quot;20148&quot; value=&quot;5&quot;/&gt;&lt;property id=&quot;20300&quot; value=&quot;Slide 34 - &amp;quot;Conceptual Example 3.2-2&amp;quot;&quot;/&gt;&lt;property id=&quot;20307&quot; value=&quot;307&quot;/&gt;&lt;/object&gt;&lt;object type=&quot;3&quot; unique_id=&quot;10035&quot;&gt;&lt;property id=&quot;20148&quot; value=&quot;5&quot;/&gt;&lt;property id=&quot;20300&quot; value=&quot;Slide 35 - &amp;quot;Conceptual Example 3.2-2&amp;quot;&quot;/&gt;&lt;property id=&quot;20307&quot; value=&quot;308&quot;/&gt;&lt;/object&gt;&lt;object type=&quot;3&quot; unique_id=&quot;10036&quot;&gt;&lt;property id=&quot;20148&quot; value=&quot;5&quot;/&gt;&lt;property id=&quot;20300&quot; value=&quot;Slide 36 - &amp;quot;Conceptual Example 3.2-2&amp;quot;&quot;/&gt;&lt;property id=&quot;20307&quot; value=&quot;309&quot;/&gt;&lt;/object&gt;&lt;object type=&quot;3&quot; unique_id=&quot;10037&quot;&gt;&lt;property id=&quot;20148&quot; value=&quot;5&quot;/&gt;&lt;property id=&quot;20300&quot; value=&quot;Slide 37 - &amp;quot;Conceptual Example 3.2-3&amp;quot;&quot;/&gt;&lt;property id=&quot;20307&quot; value=&quot;284&quot;/&gt;&lt;/object&gt;&lt;object type=&quot;3&quot; unique_id=&quot;10038&quot;&gt;&lt;property id=&quot;20148&quot; value=&quot;5&quot;/&gt;&lt;property id=&quot;20300&quot; value=&quot;Slide 38 - &amp;quot;Conceptual Example 3.2-3&amp;quot;&quot;/&gt;&lt;property id=&quot;20307&quot; value=&quot;285&quot;/&gt;&lt;/object&gt;&lt;object type=&quot;3&quot; unique_id=&quot;10039&quot;&gt;&lt;property id=&quot;20148&quot; value=&quot;5&quot;/&gt;&lt;property id=&quot;20300&quot; value=&quot;Slide 39 - &amp;quot;Conceptual Example 3.2-3&amp;quot;&quot;/&gt;&lt;property id=&quot;20307&quot; value=&quot;310&quot;/&gt;&lt;/object&gt;&lt;object type=&quot;3&quot; unique_id=&quot;10040&quot;&gt;&lt;property id=&quot;20148&quot; value=&quot;5&quot;/&gt;&lt;property id=&quot;20300&quot; value=&quot;Slide 40 - &amp;quot;Conceptual Example 3.2-4&amp;quot;&quot;/&gt;&lt;property id=&quot;20307&quot; value=&quot;286&quot;/&gt;&lt;/object&gt;&lt;object type=&quot;3&quot; unique_id=&quot;10041&quot;&gt;&lt;property id=&quot;20148&quot; value=&quot;5&quot;/&gt;&lt;property id=&quot;20300&quot; value=&quot;Slide 41 - &amp;quot;Conceptual Example 3.2-4&amp;quot;&quot;/&gt;&lt;property id=&quot;20307&quot; value=&quot;287&quot;/&gt;&lt;/object&gt;&lt;object type=&quot;3&quot; unique_id=&quot;10042&quot;&gt;&lt;property id=&quot;20148&quot; value=&quot;5&quot;/&gt;&lt;property id=&quot;20300&quot; value=&quot;Slide 42 - &amp;quot;Conceptual Example 3.2-4&amp;quot;&quot;/&gt;&lt;property id=&quot;20307&quot; value=&quot;311&quot;/&gt;&lt;/object&gt;&lt;object type=&quot;3&quot; unique_id=&quot;10043&quot;&gt;&lt;property id=&quot;20148&quot; value=&quot;5&quot;/&gt;&lt;property id=&quot;20300&quot; value=&quot;Slide 43 - &amp;quot;Conceptual Example 3.2-5&amp;quot;&quot;/&gt;&lt;property id=&quot;20307&quot; value=&quot;290&quot;/&gt;&lt;/object&gt;&lt;object type=&quot;3&quot; unique_id=&quot;10044&quot;&gt;&lt;property id=&quot;20148&quot; value=&quot;5&quot;/&gt;&lt;property id=&quot;20300&quot; value=&quot;Slide 44 - &amp;quot;Conceptual Example 3.2-5&amp;quot;&quot;/&gt;&lt;property id=&quot;20307&quot; value=&quot;291&quot;/&gt;&lt;/object&gt;&lt;object type=&quot;3&quot; unique_id=&quot;10045&quot;&gt;&lt;property id=&quot;20148&quot; value=&quot;5&quot;/&gt;&lt;property id=&quot;20300&quot; value=&quot;Slide 45 - &amp;quot;Conceptual Example 3.2-5&amp;quot;&quot;/&gt;&lt;property id=&quot;20307&quot; value=&quot;313&quot;/&gt;&lt;/object&gt;&lt;object type=&quot;3&quot; unique_id=&quot;10046&quot;&gt;&lt;property id=&quot;20148&quot; value=&quot;5&quot;/&gt;&lt;property id=&quot;20300&quot; value=&quot;Slide 46 - &amp;quot;Conceptual Example 3.2-6&amp;quot;&quot;/&gt;&lt;property id=&quot;20307&quot; value=&quot;321&quot;/&gt;&lt;/object&gt;&lt;object type=&quot;3&quot; unique_id=&quot;10047&quot;&gt;&lt;property id=&quot;20148&quot; value=&quot;5&quot;/&gt;&lt;property id=&quot;20300&quot; value=&quot;Slide 47 - &amp;quot;Conceptual Example 3.2-6&amp;quot;&quot;/&gt;&lt;property id=&quot;20307&quot; value=&quot;322&quot;/&gt;&lt;/object&gt;&lt;object type=&quot;3&quot; unique_id=&quot;10048&quot;&gt;&lt;property id=&quot;20148&quot; value=&quot;5&quot;/&gt;&lt;property id=&quot;20300&quot; value=&quot;Slide 48 - &amp;quot;Conceptual Example 3.2-6&amp;quot;&quot;/&gt;&lt;property id=&quot;20307&quot; value=&quot;323&quot;/&gt;&lt;/object&gt;&lt;object type=&quot;3&quot; unique_id=&quot;10049&quot;&gt;&lt;property id=&quot;20148&quot; value=&quot;5&quot;/&gt;&lt;property id=&quot;20300&quot; value=&quot;Slide 49 - &amp;quot;Conceptual Example 3.2-7&amp;quot;&quot;/&gt;&lt;property id=&quot;20307&quot; value=&quot;292&quot;/&gt;&lt;/object&gt;&lt;object type=&quot;3&quot; unique_id=&quot;10050&quot;&gt;&lt;property id=&quot;20148&quot; value=&quot;5&quot;/&gt;&lt;property id=&quot;20300&quot; value=&quot;Slide 50 - &amp;quot;Conceptual Example 3.2-7&amp;quot;&quot;/&gt;&lt;property id=&quot;20307&quot; value=&quot;293&quot;/&gt;&lt;/object&gt;&lt;object type=&quot;3&quot; unique_id=&quot;10051&quot;&gt;&lt;property id=&quot;20148&quot; value=&quot;5&quot;/&gt;&lt;property id=&quot;20300&quot; value=&quot;Slide 51 - &amp;quot;Conceptual Example 3.2-7&amp;quot;&quot;/&gt;&lt;property id=&quot;20307&quot; value=&quot;314&quot;/&gt;&lt;/object&gt;&lt;object type=&quot;3&quot; unique_id=&quot;10052&quot;&gt;&lt;property id=&quot;20148&quot; value=&quot;5&quot;/&gt;&lt;property id=&quot;20300&quot; value=&quot;Slide 52 - &amp;quot;Conceptual Example 3.2-8&amp;quot;&quot;/&gt;&lt;property id=&quot;20307&quot; value=&quot;294&quot;/&gt;&lt;/object&gt;&lt;object type=&quot;3&quot; unique_id=&quot;10053&quot;&gt;&lt;property id=&quot;20148&quot; value=&quot;5&quot;/&gt;&lt;property id=&quot;20300&quot; value=&quot;Slide 53&quot;/&gt;&lt;property id=&quot;20307&quot; value=&quot;295&quot;/&gt;&lt;/object&gt;&lt;object type=&quot;3&quot; unique_id=&quot;10054&quot;&gt;&lt;property id=&quot;20148&quot; value=&quot;5&quot;/&gt;&lt;property id=&quot;20300&quot; value=&quot;Slide 54&quot;/&gt;&lt;property id=&quot;20307&quot; value=&quot;316&quot;/&gt;&lt;/object&gt;&lt;object type=&quot;3&quot; unique_id=&quot;10055&quot;&gt;&lt;property id=&quot;20148&quot; value=&quot;5&quot;/&gt;&lt;property id=&quot;20300&quot; value=&quot;Slide 55 - &amp;quot;Conceptual Example 3.2-8&amp;quot;&quot;/&gt;&lt;property id=&quot;20307&quot; value=&quot;315&quot;/&gt;&lt;/object&gt;&lt;object type=&quot;3&quot; unique_id=&quot;10056&quot;&gt;&lt;property id=&quot;20148&quot; value=&quot;5&quot;/&gt;&lt;property id=&quot;20300&quot; value=&quot;Slide 56&quot;/&gt;&lt;property id=&quot;20307&quot; value=&quot;317&quot;/&gt;&lt;/object&gt;&lt;object type=&quot;3&quot; unique_id=&quot;10057&quot;&gt;&lt;property id=&quot;20148&quot; value=&quot;5&quot;/&gt;&lt;property id=&quot;20300&quot; value=&quot;Slide 57&quot;/&gt;&lt;property id=&quot;20307&quot; value=&quot;318&quot;/&gt;&lt;/object&gt;&lt;object type=&quot;3&quot; unique_id=&quot;10058&quot;&gt;&lt;property id=&quot;20148&quot; value=&quot;5&quot;/&gt;&lt;property id=&quot;20300&quot; value=&quot;Slide 58&quot;/&gt;&lt;property id=&quot;20307&quot; value=&quot;319&quot;/&gt;&lt;/object&gt;&lt;object type=&quot;3&quot; unique_id=&quot;10059&quot;&gt;&lt;property id=&quot;20148&quot; value=&quot;5&quot;/&gt;&lt;property id=&quot;20300&quot; value=&quot;Slide 59 - &amp;quot;Example Problems&amp;quot;&quot;/&gt;&lt;property id=&quot;20307&quot; value=&quot;296&quot;/&gt;&lt;/object&gt;&lt;object type=&quot;3&quot; unique_id=&quot;10176&quot;&gt;&lt;property id=&quot;20148&quot; value=&quot;5&quot;/&gt;&lt;property id=&quot;20300&quot; value=&quot;Slide 5 - &amp;quot;Falling&amp;quot;&quot;/&gt;&lt;property id=&quot;20307&quot; value=&quot;324&quot;/&gt;&lt;/object&gt;&lt;object type=&quot;3&quot; unique_id=&quot;10177&quot;&gt;&lt;property id=&quot;20148&quot; value=&quot;5&quot;/&gt;&lt;property id=&quot;20300&quot; value=&quot;Slide 10 - &amp;quot;Conceptual Example 3.2-1&amp;quot;&quot;/&gt;&lt;property id=&quot;20307&quot; value=&quot;325&quot;/&gt;&lt;/object&gt;&lt;object type=&quot;3&quot; unique_id=&quot;10418&quot;&gt;&lt;property id=&quot;20148&quot; value=&quot;5&quot;/&gt;&lt;property id=&quot;20300&quot; value=&quot;Slide 11 - &amp;quot;Conceptual Example 3.2-1&amp;quot;&quot;/&gt;&lt;property id=&quot;20307&quot; value=&quot;326&quot;/&gt;&lt;/object&gt;&lt;/object&gt;&lt;/object&gt;&lt;/database&gt;"/>
  <p:tag name="SECTOMILLISECCONVERTED" val="1"/>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641</TotalTime>
  <Words>1237</Words>
  <Application>Microsoft Office PowerPoint</Application>
  <PresentationFormat>On-screen Show (4:3)</PresentationFormat>
  <Paragraphs>161</Paragraphs>
  <Slides>47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2" baseType="lpstr">
      <vt:lpstr>Arial</vt:lpstr>
      <vt:lpstr>Times New Roman</vt:lpstr>
      <vt:lpstr>Wingdings</vt:lpstr>
      <vt:lpstr>Watermark</vt:lpstr>
      <vt:lpstr>MathType 6.0 Equation</vt:lpstr>
      <vt:lpstr>Conceptual Dynamics </vt:lpstr>
      <vt:lpstr>Projectile Motion</vt:lpstr>
      <vt:lpstr>Projectile Motion</vt:lpstr>
      <vt:lpstr>Projectile Motion</vt:lpstr>
      <vt:lpstr>Falling</vt:lpstr>
      <vt:lpstr>Falling</vt:lpstr>
      <vt:lpstr>Conceptual Example 3.2-1</vt:lpstr>
      <vt:lpstr>Conceptual Example 3.2-1</vt:lpstr>
      <vt:lpstr>Conceptual Example 3.2-1</vt:lpstr>
      <vt:lpstr>Conceptual Example 3.2-1</vt:lpstr>
      <vt:lpstr>Conceptual Example 3.2-1</vt:lpstr>
      <vt:lpstr>Conceptual Example 3.2-1</vt:lpstr>
      <vt:lpstr>Solving Projectile Problems</vt:lpstr>
      <vt:lpstr>Solving Projectile Problems</vt:lpstr>
      <vt:lpstr>Solving Projectile Problems</vt:lpstr>
      <vt:lpstr>Solving Projectile Problems</vt:lpstr>
      <vt:lpstr>Solving Projectile Problems</vt:lpstr>
      <vt:lpstr>Solving Projectile Problems</vt:lpstr>
      <vt:lpstr>Solving Projectile Problems</vt:lpstr>
      <vt:lpstr>Solving Projectile Problems</vt:lpstr>
      <vt:lpstr>Solving Projectile Problems</vt:lpstr>
      <vt:lpstr>Solving Projectile Problems</vt:lpstr>
      <vt:lpstr>Conceptual Example 3.2-2</vt:lpstr>
      <vt:lpstr>Solving Projectile Problems</vt:lpstr>
      <vt:lpstr>Solving Projectile Problems</vt:lpstr>
      <vt:lpstr>Solving Projectile Problems</vt:lpstr>
      <vt:lpstr>Solving Projectile Problems</vt:lpstr>
      <vt:lpstr>Solving Projectile Problems</vt:lpstr>
      <vt:lpstr>Solving Projectile Problems</vt:lpstr>
      <vt:lpstr>Solving Projectile Problems</vt:lpstr>
      <vt:lpstr>Solving Projectile Problems</vt:lpstr>
      <vt:lpstr>Solving Projectile Problems</vt:lpstr>
      <vt:lpstr>Conceptual Example 3.2-3</vt:lpstr>
      <vt:lpstr>Conceptual Example 3.2-3</vt:lpstr>
      <vt:lpstr>Conceptual Example 3.2-3</vt:lpstr>
      <vt:lpstr>Conceptual Example 3.2-3</vt:lpstr>
      <vt:lpstr>Conceptual Example 3.2-3</vt:lpstr>
      <vt:lpstr>Conceptual Example 3.2-3</vt:lpstr>
      <vt:lpstr>Conceptual Example 3.2-3</vt:lpstr>
      <vt:lpstr>Conceptual Example 3.2-3</vt:lpstr>
      <vt:lpstr>Conceptual Example 3.2-4</vt:lpstr>
      <vt:lpstr>Conceptual Example 3.2-4</vt:lpstr>
      <vt:lpstr>Conceptual Example 3.2-4</vt:lpstr>
      <vt:lpstr>Conceptual Example 3.2-5</vt:lpstr>
      <vt:lpstr>Conceptual Example 3.2-5</vt:lpstr>
      <vt:lpstr>Conceptual Example 3.2-5</vt:lpstr>
      <vt:lpstr>Example Problems</vt:lpstr>
    </vt:vector>
  </TitlesOfParts>
  <Company>University of Detroit Mercy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Kinetics of Rigid Bodies</dc:title>
  <dc:creator>UDM</dc:creator>
  <cp:lastModifiedBy>kirstie plantenberg</cp:lastModifiedBy>
  <cp:revision>70</cp:revision>
  <dcterms:created xsi:type="dcterms:W3CDTF">2006-03-30T19:34:52Z</dcterms:created>
  <dcterms:modified xsi:type="dcterms:W3CDTF">2015-01-13T14:18:26Z</dcterms:modified>
</cp:coreProperties>
</file>